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7"/>
  </p:notesMasterIdLst>
  <p:sldIdLst>
    <p:sldId id="328" r:id="rId2"/>
    <p:sldId id="335" r:id="rId3"/>
    <p:sldId id="341" r:id="rId4"/>
    <p:sldId id="264" r:id="rId5"/>
    <p:sldId id="269" r:id="rId6"/>
    <p:sldId id="271" r:id="rId7"/>
    <p:sldId id="272" r:id="rId8"/>
    <p:sldId id="274" r:id="rId9"/>
    <p:sldId id="344" r:id="rId10"/>
    <p:sldId id="349" r:id="rId11"/>
    <p:sldId id="350" r:id="rId12"/>
    <p:sldId id="346" r:id="rId13"/>
    <p:sldId id="319" r:id="rId14"/>
    <p:sldId id="321" r:id="rId15"/>
    <p:sldId id="273" r:id="rId16"/>
    <p:sldId id="281" r:id="rId17"/>
    <p:sldId id="277" r:id="rId18"/>
    <p:sldId id="259" r:id="rId19"/>
    <p:sldId id="284" r:id="rId20"/>
    <p:sldId id="283" r:id="rId21"/>
    <p:sldId id="257" r:id="rId22"/>
    <p:sldId id="258" r:id="rId23"/>
    <p:sldId id="318" r:id="rId24"/>
    <p:sldId id="352" r:id="rId25"/>
    <p:sldId id="353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  <a:srgbClr val="66FFCC"/>
    <a:srgbClr val="000099"/>
    <a:srgbClr val="800000"/>
    <a:srgbClr val="000066"/>
    <a:srgbClr val="FFFF00"/>
    <a:srgbClr val="666699"/>
    <a:srgbClr val="DDDD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6" d="100"/>
          <a:sy n="106" d="100"/>
        </p:scale>
        <p:origin x="-336" y="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98303C3-B324-48F4-A9D5-31FCDCA8AF6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1E1AF0-E760-4DE9-970B-6E9F3D82E721}" type="slidenum">
              <a:rPr lang="ru-RU"/>
              <a:pPr/>
              <a:t>6</a:t>
            </a:fld>
            <a:endParaRPr lang="ru-RU"/>
          </a:p>
        </p:txBody>
      </p:sp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791C55-45CA-4A17-B4E5-0E8C52E013A4}" type="slidenum">
              <a:rPr lang="ru-RU" sz="1200"/>
              <a:pPr algn="r"/>
              <a:t>6</a:t>
            </a:fld>
            <a:endParaRPr lang="ru-RU" sz="120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Звук включается по щелчку. Щелчок для продолжения</a:t>
            </a:r>
          </a:p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800F61-3E23-4C98-ACDF-8AB716E05178}" type="slidenum">
              <a:rPr lang="ru-RU"/>
              <a:pPr/>
              <a:t>19</a:t>
            </a:fld>
            <a:endParaRPr lang="ru-RU"/>
          </a:p>
        </p:txBody>
      </p:sp>
      <p:sp>
        <p:nvSpPr>
          <p:cNvPr id="972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8719B16-7619-414E-AB9F-E2BE01060693}" type="slidenum">
              <a:rPr lang="ru-RU" sz="1200"/>
              <a:pPr algn="r"/>
              <a:t>19</a:t>
            </a:fld>
            <a:endParaRPr lang="ru-RU" sz="120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Анимация на слайде по щелчку. Щелчок для продолжения. </a:t>
            </a:r>
          </a:p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email">
                <a:alphaModFix amt="50000"/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145771F-D579-4D74-9776-1FA6E2B53A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2038C-201E-4089-82A6-39FF9CDA6F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35383-E4E6-4B90-9775-CCC959464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B69CA95-483D-4347-9A1C-5E68E76439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E7DEB8-9FDA-4100-919C-C9BB1E22D5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EC72E-9849-4FCF-BCA3-384AE3CDB1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165E-DCC4-4B05-9B3F-1AA1C413AE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947-5108-4E76-8C59-CD8421125EB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548AF-7E4C-4C4D-B9D2-BB6227D65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5B42-E387-473E-AA4F-3119335C98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96DF6-1EDF-4018-873F-4296A9CA7F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12946-09D8-4358-A3EE-911992A2DC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DD44AB3-13DB-4803-8089-FE3C73D3A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email">
              <a:alphaModFix amt="50000"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email">
              <a:alphaModFix amt="50000"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F796E20-3A9F-410E-A662-52302A0FBC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8" name="Rectangle 6"/>
          <p:cNvSpPr>
            <a:spLocks noChangeArrowheads="1"/>
          </p:cNvSpPr>
          <p:nvPr/>
        </p:nvSpPr>
        <p:spPr bwMode="auto">
          <a:xfrm>
            <a:off x="838200" y="5105400"/>
            <a:ext cx="22002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000066"/>
                </a:solidFill>
              </a:rPr>
              <a:t>(1799 – 1837)</a:t>
            </a:r>
          </a:p>
        </p:txBody>
      </p:sp>
      <p:sp>
        <p:nvSpPr>
          <p:cNvPr id="166919" name="Rectangle 7"/>
          <p:cNvSpPr>
            <a:spLocks noChangeArrowheads="1"/>
          </p:cNvSpPr>
          <p:nvPr/>
        </p:nvSpPr>
        <p:spPr bwMode="auto">
          <a:xfrm>
            <a:off x="3962400" y="1524000"/>
            <a:ext cx="4876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День памяти </a:t>
            </a:r>
          </a:p>
          <a:p>
            <a:pPr algn="ctr"/>
            <a:r>
              <a:rPr lang="ru-RU" sz="6000" b="1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Пушкина </a:t>
            </a:r>
            <a:endParaRPr lang="ru-RU" sz="6000" b="1" dirty="0" smtClean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  <a:p>
            <a:pPr algn="ctr"/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10 февраля</a:t>
            </a:r>
            <a:r>
              <a:rPr lang="ru-RU" sz="60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  </a:t>
            </a:r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6920" name="Rectangle 8"/>
          <p:cNvSpPr>
            <a:spLocks noChangeArrowheads="1"/>
          </p:cNvSpPr>
          <p:nvPr/>
        </p:nvSpPr>
        <p:spPr bwMode="auto">
          <a:xfrm>
            <a:off x="2362200" y="4953000"/>
            <a:ext cx="62484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 i="1" dirty="0"/>
              <a:t>                                                                 </a:t>
            </a:r>
          </a:p>
          <a:p>
            <a:pPr algn="r"/>
            <a:r>
              <a:rPr lang="ru-RU" sz="2000" b="1" i="1" dirty="0">
                <a:solidFill>
                  <a:schemeClr val="accent2"/>
                </a:solidFill>
              </a:rPr>
              <a:t>                                        </a:t>
            </a:r>
            <a:r>
              <a:rPr lang="ru-RU" sz="2000" b="1" i="1" dirty="0" smtClean="0"/>
              <a:t>Подготовила </a:t>
            </a:r>
            <a:r>
              <a:rPr lang="ru-RU" sz="2000" b="1" i="1" smtClean="0"/>
              <a:t>и провела: </a:t>
            </a:r>
            <a:r>
              <a:rPr lang="ru-RU" sz="2000" b="1" i="1" dirty="0" err="1" smtClean="0"/>
              <a:t>Алькина</a:t>
            </a:r>
            <a:r>
              <a:rPr lang="ru-RU" sz="2000" b="1" i="1" dirty="0" smtClean="0"/>
              <a:t> Н.А.    </a:t>
            </a:r>
            <a:endParaRPr lang="ru-RU" sz="2000" b="1" i="1" dirty="0"/>
          </a:p>
        </p:txBody>
      </p:sp>
      <p:pic>
        <p:nvPicPr>
          <p:cNvPr id="166921" name="Picture 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8600" y="396298"/>
            <a:ext cx="3643313" cy="4495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3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43438" y="3768386"/>
            <a:ext cx="4500562" cy="30896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6854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4414838" cy="44148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06855" name="Rectangle 7"/>
          <p:cNvSpPr>
            <a:spLocks noChangeArrowheads="1"/>
          </p:cNvSpPr>
          <p:nvPr/>
        </p:nvSpPr>
        <p:spPr bwMode="auto">
          <a:xfrm>
            <a:off x="214282" y="5000636"/>
            <a:ext cx="27146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Церковь </a:t>
            </a:r>
            <a:r>
              <a:rPr lang="ru-RU" sz="2000" b="1" dirty="0">
                <a:solidFill>
                  <a:srgbClr val="000099"/>
                </a:solidFill>
              </a:rPr>
              <a:t>Спаса </a:t>
            </a:r>
            <a:r>
              <a:rPr lang="ru-RU" sz="2000" b="1" dirty="0" smtClean="0">
                <a:solidFill>
                  <a:srgbClr val="000099"/>
                </a:solidFill>
              </a:rPr>
              <a:t>Нерукотворного</a:t>
            </a:r>
          </a:p>
          <a:p>
            <a:r>
              <a:rPr lang="ru-RU" sz="2000" b="1" dirty="0" smtClean="0">
                <a:solidFill>
                  <a:srgbClr val="000099"/>
                </a:solidFill>
              </a:rPr>
              <a:t>Образа </a:t>
            </a:r>
            <a:r>
              <a:rPr lang="ru-RU" sz="2000" b="1" dirty="0">
                <a:solidFill>
                  <a:srgbClr val="000099"/>
                </a:solidFill>
              </a:rPr>
              <a:t>в Конюшенной</a:t>
            </a:r>
            <a:r>
              <a:rPr lang="ru-RU" sz="2400" dirty="0">
                <a:solidFill>
                  <a:srgbClr val="000099"/>
                </a:solidFill>
              </a:rPr>
              <a:t>        </a:t>
            </a:r>
          </a:p>
        </p:txBody>
      </p:sp>
      <p:sp>
        <p:nvSpPr>
          <p:cNvPr id="206856" name="Rectangle 8"/>
          <p:cNvSpPr>
            <a:spLocks noChangeArrowheads="1"/>
          </p:cNvSpPr>
          <p:nvPr/>
        </p:nvSpPr>
        <p:spPr bwMode="auto">
          <a:xfrm>
            <a:off x="4786314" y="533400"/>
            <a:ext cx="39766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rgbClr val="000099"/>
                </a:solidFill>
              </a:rPr>
              <a:t>Некролог  В.Ф. Одоевского </a:t>
            </a:r>
            <a:r>
              <a:rPr lang="ru-RU" sz="2400" b="1" dirty="0" smtClean="0">
                <a:solidFill>
                  <a:srgbClr val="000099"/>
                </a:solidFill>
              </a:rPr>
              <a:t> </a:t>
            </a:r>
            <a:r>
              <a:rPr lang="ru-RU" sz="2400" b="1" dirty="0">
                <a:solidFill>
                  <a:srgbClr val="000099"/>
                </a:solidFill>
              </a:rPr>
              <a:t>на смерть А.С. Пушкина</a:t>
            </a:r>
            <a:r>
              <a:rPr lang="ru-RU" sz="2400" dirty="0">
                <a:solidFill>
                  <a:srgbClr val="000099"/>
                </a:solidFill>
              </a:rPr>
              <a:t>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6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6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6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6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6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6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6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6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6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6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5" grpId="0"/>
      <p:bldP spid="20685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C3D91"/>
            </a:gs>
            <a:gs pos="6000">
              <a:srgbClr val="7005D4"/>
            </a:gs>
            <a:gs pos="15000">
              <a:srgbClr val="181CC7"/>
            </a:gs>
            <a:gs pos="30001">
              <a:srgbClr val="0A128C"/>
            </a:gs>
            <a:gs pos="50000">
              <a:srgbClr val="000000"/>
            </a:gs>
            <a:gs pos="70000">
              <a:srgbClr val="0A128C"/>
            </a:gs>
            <a:gs pos="85000">
              <a:srgbClr val="181CC7"/>
            </a:gs>
            <a:gs pos="94000">
              <a:srgbClr val="7005D4"/>
            </a:gs>
            <a:gs pos="100000">
              <a:srgbClr val="8C3D9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6235700" cy="3962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78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05400" y="762000"/>
            <a:ext cx="3756025" cy="5486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07876" name="Rectangle 4"/>
          <p:cNvSpPr>
            <a:spLocks noChangeArrowheads="1"/>
          </p:cNvSpPr>
          <p:nvPr/>
        </p:nvSpPr>
        <p:spPr bwMode="auto">
          <a:xfrm>
            <a:off x="381000" y="441960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 b="1" dirty="0" err="1">
                <a:solidFill>
                  <a:schemeClr val="bg2">
                    <a:lumMod val="90000"/>
                  </a:schemeClr>
                </a:solidFill>
              </a:rPr>
              <a:t>Святогорский</a:t>
            </a:r>
            <a:r>
              <a:rPr lang="ru-RU" sz="2000" b="1" dirty="0">
                <a:solidFill>
                  <a:schemeClr val="bg2">
                    <a:lumMod val="90000"/>
                  </a:schemeClr>
                </a:solidFill>
              </a:rPr>
              <a:t> Успенский монастырь</a:t>
            </a:r>
            <a:r>
              <a:rPr lang="ru-RU" sz="2400" b="1" dirty="0">
                <a:solidFill>
                  <a:schemeClr val="bg2">
                    <a:lumMod val="90000"/>
                  </a:schemeClr>
                </a:solidFill>
              </a:rPr>
              <a:t>        </a:t>
            </a:r>
          </a:p>
        </p:txBody>
      </p:sp>
      <p:sp>
        <p:nvSpPr>
          <p:cNvPr id="207877" name="Rectangle 5"/>
          <p:cNvSpPr>
            <a:spLocks noChangeArrowheads="1"/>
          </p:cNvSpPr>
          <p:nvPr/>
        </p:nvSpPr>
        <p:spPr bwMode="auto">
          <a:xfrm>
            <a:off x="762000" y="5632976"/>
            <a:ext cx="82296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</a:rPr>
              <a:t>                          </a:t>
            </a:r>
            <a:r>
              <a:rPr lang="ru-RU" sz="2400" b="1" dirty="0">
                <a:solidFill>
                  <a:schemeClr val="bg2">
                    <a:lumMod val="90000"/>
                  </a:schemeClr>
                </a:solidFill>
              </a:rPr>
              <a:t>Могила Пушкина</a:t>
            </a:r>
            <a:r>
              <a:rPr lang="ru-RU" sz="2000" b="1" dirty="0">
                <a:solidFill>
                  <a:schemeClr val="bg2">
                    <a:lumMod val="90000"/>
                  </a:schemeClr>
                </a:solidFill>
              </a:rPr>
              <a:t>   </a:t>
            </a:r>
          </a:p>
          <a:p>
            <a:r>
              <a:rPr lang="ru-RU" sz="2000" b="1" dirty="0">
                <a:solidFill>
                  <a:srgbClr val="FFFF00"/>
                </a:solidFill>
              </a:rPr>
              <a:t>                                                          </a:t>
            </a:r>
          </a:p>
          <a:p>
            <a:r>
              <a:rPr lang="ru-RU" sz="2000" b="1" dirty="0">
                <a:solidFill>
                  <a:srgbClr val="FFFF00"/>
                </a:solidFill>
              </a:rPr>
              <a:t>                                                                 </a:t>
            </a:r>
            <a:r>
              <a:rPr lang="ru-RU" sz="1800" b="1" i="1" dirty="0" err="1">
                <a:solidFill>
                  <a:schemeClr val="bg2">
                    <a:lumMod val="90000"/>
                  </a:schemeClr>
                </a:solidFill>
              </a:rPr>
              <a:t>Худож</a:t>
            </a:r>
            <a:r>
              <a:rPr lang="ru-RU" sz="1800" b="1" i="1" dirty="0">
                <a:solidFill>
                  <a:schemeClr val="bg2">
                    <a:lumMod val="90000"/>
                  </a:schemeClr>
                </a:solidFill>
              </a:rPr>
              <a:t>. П.Ф. Соколов. Конец 1830-х </a:t>
            </a:r>
            <a:r>
              <a:rPr lang="ru-RU" sz="1800" b="1" i="1" dirty="0" smtClean="0">
                <a:solidFill>
                  <a:schemeClr val="bg2">
                    <a:lumMod val="90000"/>
                  </a:schemeClr>
                </a:solidFill>
              </a:rPr>
              <a:t>гг</a:t>
            </a:r>
            <a:r>
              <a:rPr lang="ru-RU" sz="1800" b="1" i="1" dirty="0">
                <a:solidFill>
                  <a:schemeClr val="bg2">
                    <a:lumMod val="90000"/>
                  </a:schemeClr>
                </a:solidFill>
              </a:rPr>
              <a:t>.</a:t>
            </a:r>
            <a:r>
              <a:rPr lang="ru-RU" sz="2400" dirty="0" smtClean="0">
                <a:solidFill>
                  <a:srgbClr val="FFFF00"/>
                </a:solidFill>
              </a:rPr>
              <a:t>        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7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7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7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7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BFA"/>
            </a:gs>
            <a:gs pos="30000">
              <a:srgbClr val="C4D6EB"/>
            </a:gs>
            <a:gs pos="60001">
              <a:srgbClr val="85C2FF"/>
            </a:gs>
            <a:gs pos="100000">
              <a:srgbClr val="5E9E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ChangeArrowheads="1"/>
          </p:cNvSpPr>
          <p:nvPr/>
        </p:nvSpPr>
        <p:spPr bwMode="auto">
          <a:xfrm>
            <a:off x="4572000" y="304800"/>
            <a:ext cx="4343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 b="1" i="1">
                <a:solidFill>
                  <a:srgbClr val="000099"/>
                </a:solidFill>
              </a:rPr>
              <a:t>…Нет, весь я не умру – </a:t>
            </a:r>
            <a:endParaRPr lang="ru-RU" sz="2000" b="1">
              <a:solidFill>
                <a:srgbClr val="000099"/>
              </a:solidFill>
            </a:endParaRPr>
          </a:p>
          <a:p>
            <a:r>
              <a:rPr lang="ru-RU" sz="2000" b="1" i="1">
                <a:solidFill>
                  <a:srgbClr val="000099"/>
                </a:solidFill>
              </a:rPr>
              <a:t>                         душа в заветной лире</a:t>
            </a:r>
            <a:endParaRPr lang="ru-RU" sz="2000" b="1">
              <a:solidFill>
                <a:srgbClr val="000099"/>
              </a:solidFill>
            </a:endParaRPr>
          </a:p>
          <a:p>
            <a:r>
              <a:rPr lang="ru-RU" sz="2000" b="1" i="1">
                <a:solidFill>
                  <a:srgbClr val="000099"/>
                </a:solidFill>
              </a:rPr>
              <a:t>Мой прах переживёт и тленья </a:t>
            </a:r>
            <a:endParaRPr lang="ru-RU" sz="2000" b="1">
              <a:solidFill>
                <a:srgbClr val="000099"/>
              </a:solidFill>
            </a:endParaRPr>
          </a:p>
          <a:p>
            <a:r>
              <a:rPr lang="ru-RU" sz="2000" b="1" i="1">
                <a:solidFill>
                  <a:srgbClr val="000099"/>
                </a:solidFill>
              </a:rPr>
              <a:t>                                            избежит, -</a:t>
            </a:r>
            <a:endParaRPr lang="ru-RU" sz="2000" b="1">
              <a:solidFill>
                <a:srgbClr val="000099"/>
              </a:solidFill>
            </a:endParaRPr>
          </a:p>
          <a:p>
            <a:r>
              <a:rPr lang="ru-RU" sz="2000" b="1" i="1">
                <a:solidFill>
                  <a:srgbClr val="000099"/>
                </a:solidFill>
              </a:rPr>
              <a:t>и славен буду я, </a:t>
            </a:r>
            <a:endParaRPr lang="ru-RU" sz="2000" b="1">
              <a:solidFill>
                <a:srgbClr val="000099"/>
              </a:solidFill>
            </a:endParaRPr>
          </a:p>
          <a:p>
            <a:r>
              <a:rPr lang="ru-RU" sz="2000" b="1" i="1">
                <a:solidFill>
                  <a:srgbClr val="000099"/>
                </a:solidFill>
              </a:rPr>
              <a:t>                    доколь в подлунном мире</a:t>
            </a:r>
            <a:endParaRPr lang="ru-RU" sz="2000" b="1">
              <a:solidFill>
                <a:srgbClr val="000099"/>
              </a:solidFill>
            </a:endParaRPr>
          </a:p>
          <a:p>
            <a:r>
              <a:rPr lang="ru-RU" sz="2000" b="1" i="1">
                <a:solidFill>
                  <a:srgbClr val="000099"/>
                </a:solidFill>
              </a:rPr>
              <a:t>Жив будет хоть один пиит.</a:t>
            </a:r>
            <a:endParaRPr lang="ru-RU" sz="2000" b="1">
              <a:solidFill>
                <a:srgbClr val="000099"/>
              </a:solidFill>
            </a:endParaRPr>
          </a:p>
          <a:p>
            <a:r>
              <a:rPr lang="ru-RU" sz="2000" b="1" i="1">
                <a:solidFill>
                  <a:srgbClr val="000099"/>
                </a:solidFill>
              </a:rPr>
              <a:t>                                         А.С. Пушкин</a:t>
            </a:r>
            <a:r>
              <a:rPr lang="ru-RU" sz="2400" b="1">
                <a:solidFill>
                  <a:srgbClr val="0000CC"/>
                </a:solidFill>
              </a:rPr>
              <a:t> </a:t>
            </a:r>
          </a:p>
        </p:txBody>
      </p:sp>
      <p:pic>
        <p:nvPicPr>
          <p:cNvPr id="19865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44958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57600" y="3309938"/>
            <a:ext cx="5486400" cy="35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8661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-427050">
            <a:off x="228600" y="3657600"/>
            <a:ext cx="289718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8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8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8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986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986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9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2000"/>
                                        <p:tgtEl>
                                          <p:spTgt spid="198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2000"/>
                                        <p:tgtEl>
                                          <p:spTgt spid="198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Мировое достояние культуры 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914400"/>
            <a:ext cx="4724400" cy="5943600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dirty="0"/>
              <a:t>       </a:t>
            </a:r>
            <a:r>
              <a:rPr lang="ru-RU" sz="2800" b="1" i="1" dirty="0">
                <a:solidFill>
                  <a:srgbClr val="0000CC"/>
                </a:solidFill>
                <a:latin typeface="Times New Roman" pitchFamily="18" charset="0"/>
              </a:rPr>
              <a:t>Сохранилось почти 70 черновых тетрадей, несколько сот отдельных листов, 800 писем. </a:t>
            </a:r>
          </a:p>
          <a:p>
            <a:pPr>
              <a:buFontTx/>
              <a:buNone/>
            </a:pPr>
            <a:r>
              <a:rPr lang="ru-RU" sz="2800" b="1" i="1" dirty="0">
                <a:solidFill>
                  <a:srgbClr val="0000CC"/>
                </a:solidFill>
                <a:latin typeface="Times New Roman" pitchFamily="18" charset="0"/>
              </a:rPr>
              <a:t>       Рукописное наследие Пушкина является одним из величайших сокровищ русской культуры. </a:t>
            </a:r>
          </a:p>
          <a:p>
            <a:pPr>
              <a:buFontTx/>
              <a:buNone/>
            </a:pPr>
            <a:r>
              <a:rPr lang="ru-RU" sz="2800" b="1" i="1" dirty="0">
                <a:solidFill>
                  <a:srgbClr val="0000CC"/>
                </a:solidFill>
                <a:latin typeface="Times New Roman" pitchFamily="18" charset="0"/>
              </a:rPr>
              <a:t>      Рукописи хранятся для потомков в специальных сейфах. </a:t>
            </a:r>
          </a:p>
        </p:txBody>
      </p:sp>
      <p:pic>
        <p:nvPicPr>
          <p:cNvPr id="157700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67250" y="990600"/>
            <a:ext cx="447675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5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1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100"/>
                            </p:stCondLst>
                            <p:childTnLst>
                              <p:par>
                                <p:cTn id="22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9400"/>
                            </p:stCondLst>
                            <p:childTnLst>
                              <p:par>
                                <p:cTn id="28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ChangeArrowheads="1"/>
          </p:cNvSpPr>
          <p:nvPr/>
        </p:nvSpPr>
        <p:spPr bwMode="auto">
          <a:xfrm>
            <a:off x="1371600" y="1752600"/>
            <a:ext cx="6629400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 b="1">
                <a:solidFill>
                  <a:srgbClr val="0000CC"/>
                </a:solidFill>
              </a:rPr>
              <a:t>Много раз Пушкин изображал себя сам.</a:t>
            </a:r>
          </a:p>
          <a:p>
            <a:r>
              <a:rPr lang="ru-RU" sz="2400" b="1">
                <a:solidFill>
                  <a:srgbClr val="0000CC"/>
                </a:solidFill>
              </a:rPr>
              <a:t>Он был отличным портретистом – графистом. </a:t>
            </a:r>
          </a:p>
          <a:p>
            <a:r>
              <a:rPr lang="ru-RU" sz="2400" b="1">
                <a:solidFill>
                  <a:srgbClr val="0000CC"/>
                </a:solidFill>
              </a:rPr>
              <a:t>Рисовал точно, верно, хорошо знал своё лицо. </a:t>
            </a:r>
          </a:p>
          <a:p>
            <a:r>
              <a:rPr lang="ru-RU" sz="2400" b="1">
                <a:solidFill>
                  <a:srgbClr val="0000CC"/>
                </a:solidFill>
              </a:rPr>
              <a:t>Сохранилось около 90 автопортретов.</a:t>
            </a:r>
          </a:p>
          <a:p>
            <a:pPr eaLnBrk="0" hangingPunct="0"/>
            <a:endParaRPr lang="ru-RU" sz="1800" b="1">
              <a:solidFill>
                <a:srgbClr val="0000CC"/>
              </a:solidFill>
              <a:latin typeface="Arial" charset="0"/>
            </a:endParaRPr>
          </a:p>
        </p:txBody>
      </p:sp>
      <p:pic>
        <p:nvPicPr>
          <p:cNvPr id="15974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2400" y="1704975"/>
            <a:ext cx="1298575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974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848600" y="228600"/>
            <a:ext cx="1295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974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48000" y="5257800"/>
            <a:ext cx="1981200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9750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52600" y="3429000"/>
            <a:ext cx="4029075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9751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3724275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9752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48200" y="533400"/>
            <a:ext cx="2819400" cy="12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9753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38800" y="4724400"/>
            <a:ext cx="1981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9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9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9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9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9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9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9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9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9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00"/>
                            </p:stCondLst>
                            <p:childTnLst>
                              <p:par>
                                <p:cTn id="2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9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9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3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15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3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2000"/>
                                        <p:tgtEl>
                                          <p:spTgt spid="15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300"/>
                            </p:stCondLst>
                            <p:childTnLst>
                              <p:par>
                                <p:cTn id="3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2000"/>
                                        <p:tgtEl>
                                          <p:spTgt spid="15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300"/>
                            </p:stCondLst>
                            <p:childTnLst>
                              <p:par>
                                <p:cTn id="4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300"/>
                            </p:stCondLst>
                            <p:childTnLst>
                              <p:par>
                                <p:cTn id="5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300"/>
                            </p:stCondLst>
                            <p:childTnLst>
                              <p:par>
                                <p:cTn id="5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600" decel="100000"/>
                                        <p:tgtEl>
                                          <p:spTgt spid="159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00" decel="100000" fill="hold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00" decel="100000" fill="hold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9300"/>
                            </p:stCondLst>
                            <p:childTnLst>
                              <p:par>
                                <p:cTn id="66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8" dur="2000"/>
                                        <p:tgtEl>
                                          <p:spTgt spid="159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BFA"/>
            </a:gs>
            <a:gs pos="30000">
              <a:srgbClr val="C4D6EB"/>
            </a:gs>
            <a:gs pos="60001">
              <a:srgbClr val="85C2FF"/>
            </a:gs>
            <a:gs pos="100000">
              <a:srgbClr val="5E9E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800"/>
          </a:p>
          <a:p>
            <a:pPr>
              <a:lnSpc>
                <a:spcPct val="90000"/>
              </a:lnSpc>
              <a:buFontTx/>
              <a:buNone/>
            </a:pPr>
            <a:endParaRPr lang="ru-RU" sz="2800"/>
          </a:p>
          <a:p>
            <a:pPr>
              <a:lnSpc>
                <a:spcPct val="90000"/>
              </a:lnSpc>
              <a:buFontTx/>
              <a:buNone/>
            </a:pPr>
            <a:endParaRPr lang="ru-RU" sz="2800"/>
          </a:p>
          <a:p>
            <a:pPr>
              <a:lnSpc>
                <a:spcPct val="90000"/>
              </a:lnSpc>
              <a:buFontTx/>
              <a:buNone/>
            </a:pPr>
            <a:endParaRPr lang="ru-RU" sz="2800"/>
          </a:p>
          <a:p>
            <a:pPr>
              <a:lnSpc>
                <a:spcPct val="90000"/>
              </a:lnSpc>
              <a:buFontTx/>
              <a:buNone/>
            </a:pPr>
            <a:endParaRPr lang="ru-RU" sz="2800"/>
          </a:p>
          <a:p>
            <a:pPr>
              <a:lnSpc>
                <a:spcPct val="90000"/>
              </a:lnSpc>
              <a:buFontTx/>
              <a:buNone/>
            </a:pPr>
            <a:endParaRPr lang="ru-RU" sz="2800"/>
          </a:p>
          <a:p>
            <a:pPr>
              <a:lnSpc>
                <a:spcPct val="90000"/>
              </a:lnSpc>
              <a:buFontTx/>
              <a:buNone/>
            </a:pPr>
            <a:endParaRPr lang="ru-RU" sz="2800"/>
          </a:p>
          <a:p>
            <a:pPr>
              <a:lnSpc>
                <a:spcPct val="90000"/>
              </a:lnSpc>
              <a:buFontTx/>
              <a:buNone/>
            </a:pPr>
            <a:endParaRPr lang="ru-RU" sz="280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80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>
                <a:solidFill>
                  <a:srgbClr val="0000FF"/>
                </a:solidFill>
                <a:latin typeface="Times New Roman" pitchFamily="18" charset="0"/>
              </a:rPr>
              <a:t>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     </a:t>
            </a:r>
            <a:r>
              <a:rPr lang="ru-RU" sz="2400" b="1">
                <a:solidFill>
                  <a:srgbClr val="000066"/>
                </a:solidFill>
                <a:latin typeface="Times New Roman" pitchFamily="18" charset="0"/>
              </a:rPr>
              <a:t>Адрес музея</a:t>
            </a:r>
            <a:r>
              <a:rPr lang="ru-RU" sz="2800" b="1">
                <a:solidFill>
                  <a:srgbClr val="000066"/>
                </a:solidFill>
                <a:latin typeface="Times New Roman" pitchFamily="18" charset="0"/>
              </a:rPr>
              <a:t>: </a:t>
            </a:r>
            <a:r>
              <a:rPr lang="ru-RU" sz="2800" b="1" i="1">
                <a:solidFill>
                  <a:srgbClr val="000066"/>
                </a:solidFill>
                <a:latin typeface="Times New Roman" pitchFamily="18" charset="0"/>
              </a:rPr>
              <a:t>г. Санкт-Петербург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000066"/>
                </a:solidFill>
                <a:latin typeface="Times New Roman" pitchFamily="18" charset="0"/>
              </a:rPr>
              <a:t>                                           ул. Мойка, 12</a:t>
            </a: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i="1">
                <a:latin typeface="Times New Roman" pitchFamily="18" charset="0"/>
              </a:rPr>
              <a:t/>
            </a:r>
            <a:br>
              <a:rPr lang="ru-RU" sz="4000" i="1">
                <a:latin typeface="Times New Roman" pitchFamily="18" charset="0"/>
              </a:rPr>
            </a:br>
            <a:endParaRPr lang="ru-RU" sz="2400">
              <a:latin typeface="Times New Roman" pitchFamily="18" charset="0"/>
            </a:endParaRPr>
          </a:p>
        </p:txBody>
      </p:sp>
      <p:sp>
        <p:nvSpPr>
          <p:cNvPr id="78854" name="WordArt 6"/>
          <p:cNvSpPr>
            <a:spLocks noChangeArrowheads="1" noChangeShapeType="1" noTextEdit="1"/>
          </p:cNvSpPr>
          <p:nvPr/>
        </p:nvSpPr>
        <p:spPr bwMode="auto">
          <a:xfrm>
            <a:off x="533400" y="228600"/>
            <a:ext cx="81534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/>
                <a:cs typeface="Arial"/>
              </a:rPr>
              <a:t>Музей-квартира А.С. Пушкина</a:t>
            </a:r>
          </a:p>
        </p:txBody>
      </p:sp>
      <p:pic>
        <p:nvPicPr>
          <p:cNvPr id="78856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6629400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857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15200" y="2057400"/>
            <a:ext cx="1582738" cy="2057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8858" name="Rectangle 10"/>
          <p:cNvSpPr>
            <a:spLocks noChangeArrowheads="1"/>
          </p:cNvSpPr>
          <p:nvPr/>
        </p:nvSpPr>
        <p:spPr bwMode="auto">
          <a:xfrm>
            <a:off x="6148388" y="1371600"/>
            <a:ext cx="29956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800" b="1">
                <a:solidFill>
                  <a:schemeClr val="tx2"/>
                </a:solidFill>
                <a:latin typeface="Arial" charset="0"/>
              </a:rPr>
              <a:t>     </a:t>
            </a:r>
            <a:r>
              <a:rPr lang="ru-RU" sz="2000" b="1">
                <a:solidFill>
                  <a:srgbClr val="000066"/>
                </a:solidFill>
              </a:rPr>
              <a:t>Мемориальная доска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30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788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788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8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8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4876800" y="457200"/>
            <a:ext cx="4024313" cy="5181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318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3832225" cy="5791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5257800" y="5715000"/>
            <a:ext cx="290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 dirty="0">
                <a:latin typeface="Arial" charset="0"/>
              </a:rPr>
              <a:t> </a:t>
            </a:r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  <a:latin typeface="Arial" charset="0"/>
              </a:rPr>
              <a:t>Уголок кабинета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3000"/>
                                        <p:tgtEl>
                                          <p:spTgt spid="9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9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 rot="501723">
            <a:off x="6096000" y="1066800"/>
            <a:ext cx="1798638" cy="2225675"/>
          </a:xfrm>
          <a:noFill/>
          <a:ln/>
        </p:spPr>
      </p:pic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algn="ctr"/>
            <a:r>
              <a:rPr lang="ru-RU" sz="48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Личные вещи поэта</a:t>
            </a:r>
          </a:p>
        </p:txBody>
      </p:sp>
      <p:pic>
        <p:nvPicPr>
          <p:cNvPr id="87048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3906838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7050" name="Picture 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91200" y="4008438"/>
            <a:ext cx="26670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53" name="Rectangle 13"/>
          <p:cNvSpPr>
            <a:spLocks noChangeArrowheads="1"/>
          </p:cNvSpPr>
          <p:nvPr/>
        </p:nvSpPr>
        <p:spPr bwMode="auto">
          <a:xfrm>
            <a:off x="838200" y="3917950"/>
            <a:ext cx="3397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b="1" i="1">
                <a:solidFill>
                  <a:srgbClr val="000099"/>
                </a:solidFill>
                <a:latin typeface="Arial" charset="0"/>
              </a:rPr>
              <a:t>Чернильный прибор</a:t>
            </a:r>
            <a:r>
              <a:rPr lang="ru-RU" sz="2000" b="1">
                <a:solidFill>
                  <a:srgbClr val="000099"/>
                </a:solidFill>
                <a:latin typeface="Arial" charset="0"/>
              </a:rPr>
              <a:t> </a:t>
            </a:r>
          </a:p>
        </p:txBody>
      </p:sp>
      <p:sp>
        <p:nvSpPr>
          <p:cNvPr id="87054" name="Rectangle 14"/>
          <p:cNvSpPr>
            <a:spLocks noChangeArrowheads="1"/>
          </p:cNvSpPr>
          <p:nvPr/>
        </p:nvSpPr>
        <p:spPr bwMode="auto">
          <a:xfrm>
            <a:off x="5211763" y="3276600"/>
            <a:ext cx="3932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b="1" i="1">
                <a:solidFill>
                  <a:srgbClr val="000099"/>
                </a:solidFill>
                <a:latin typeface="Arial" charset="0"/>
              </a:rPr>
              <a:t>Карманные часы поэта</a:t>
            </a:r>
            <a:r>
              <a:rPr lang="ru-RU" sz="2400" b="1" i="1">
                <a:solidFill>
                  <a:schemeClr val="accent2"/>
                </a:solidFill>
                <a:latin typeface="Arial" charset="0"/>
              </a:rPr>
              <a:t> </a:t>
            </a:r>
          </a:p>
        </p:txBody>
      </p:sp>
      <p:sp>
        <p:nvSpPr>
          <p:cNvPr id="87057" name="Rectangle 17"/>
          <p:cNvSpPr>
            <a:spLocks noChangeArrowheads="1"/>
          </p:cNvSpPr>
          <p:nvPr/>
        </p:nvSpPr>
        <p:spPr bwMode="auto">
          <a:xfrm>
            <a:off x="5791200" y="5791200"/>
            <a:ext cx="31670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tabLst>
                <a:tab pos="733425" algn="l"/>
              </a:tabLst>
            </a:pPr>
            <a:r>
              <a:rPr lang="ru-RU" sz="2400" b="1" i="1">
                <a:solidFill>
                  <a:srgbClr val="000099"/>
                </a:solidFill>
                <a:latin typeface="Arial" charset="0"/>
              </a:rPr>
              <a:t>Ножницы </a:t>
            </a:r>
          </a:p>
          <a:p>
            <a:pPr algn="ctr">
              <a:tabLst>
                <a:tab pos="733425" algn="l"/>
              </a:tabLst>
            </a:pPr>
            <a:r>
              <a:rPr lang="ru-RU" sz="2400" b="1" i="1">
                <a:solidFill>
                  <a:srgbClr val="000099"/>
                </a:solidFill>
                <a:latin typeface="Arial" charset="0"/>
              </a:rPr>
              <a:t>и кожаный футляр</a:t>
            </a:r>
          </a:p>
        </p:txBody>
      </p:sp>
      <p:sp>
        <p:nvSpPr>
          <p:cNvPr id="87058" name="Rectangle 18"/>
          <p:cNvSpPr>
            <a:spLocks noChangeArrowheads="1"/>
          </p:cNvSpPr>
          <p:nvPr/>
        </p:nvSpPr>
        <p:spPr bwMode="auto">
          <a:xfrm>
            <a:off x="-228600" y="5334000"/>
            <a:ext cx="2895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733425" algn="l"/>
              </a:tabLst>
            </a:pPr>
            <a:r>
              <a:rPr lang="ru-RU" sz="2400" b="1" i="1">
                <a:solidFill>
                  <a:srgbClr val="000099"/>
                </a:solidFill>
                <a:latin typeface="Arial" charset="0"/>
              </a:rPr>
              <a:t>Бумажник  </a:t>
            </a:r>
          </a:p>
          <a:p>
            <a:pPr algn="ctr">
              <a:tabLst>
                <a:tab pos="733425" algn="l"/>
              </a:tabLst>
            </a:pPr>
            <a:r>
              <a:rPr lang="ru-RU" sz="2400" b="1" i="1">
                <a:solidFill>
                  <a:srgbClr val="000099"/>
                </a:solidFill>
                <a:latin typeface="Arial" charset="0"/>
              </a:rPr>
              <a:t>и бронзовый </a:t>
            </a:r>
          </a:p>
          <a:p>
            <a:pPr algn="ctr">
              <a:tabLst>
                <a:tab pos="733425" algn="l"/>
              </a:tabLst>
            </a:pPr>
            <a:r>
              <a:rPr lang="ru-RU" sz="2400" b="1" i="1">
                <a:solidFill>
                  <a:srgbClr val="000099"/>
                </a:solidFill>
                <a:latin typeface="Arial" charset="0"/>
              </a:rPr>
              <a:t>         колокольчик</a:t>
            </a:r>
          </a:p>
        </p:txBody>
      </p:sp>
      <p:pic>
        <p:nvPicPr>
          <p:cNvPr id="87059" name="Picture 1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67000" y="4419600"/>
            <a:ext cx="25908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7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7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7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400"/>
                            </p:stCondLst>
                            <p:childTnLst>
                              <p:par>
                                <p:cTn id="2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8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7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7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7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400"/>
                            </p:stCondLst>
                            <p:childTnLst>
                              <p:par>
                                <p:cTn id="2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87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7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7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7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0" dur="2000"/>
                                        <p:tgtEl>
                                          <p:spTgt spid="8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7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7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7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87057" grpId="0"/>
      <p:bldP spid="870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40" name="Picture 1036" descr="Памятник Пушкину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3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981200" y="609600"/>
            <a:ext cx="4052888" cy="6248400"/>
          </a:xfrm>
          <a:noFill/>
          <a:ln/>
        </p:spPr>
      </p:pic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152400" y="0"/>
            <a:ext cx="8991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800" b="1" i="1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     Я  памятник  себе  воздвиг          </a:t>
            </a:r>
            <a:br>
              <a:rPr lang="ru-RU" sz="4800" b="1" i="1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</a:br>
            <a:r>
              <a:rPr lang="ru-RU" sz="4800" b="1" i="1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                                 нерукотворный…</a:t>
            </a: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6172200" y="4376738"/>
            <a:ext cx="29718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 b="1" i="1"/>
              <a:t>       </a:t>
            </a:r>
          </a:p>
          <a:p>
            <a:endParaRPr lang="ru-RU" sz="2400" b="1" i="1"/>
          </a:p>
          <a:p>
            <a:endParaRPr lang="ru-RU" sz="2400" b="1" i="1">
              <a:solidFill>
                <a:schemeClr val="accent2"/>
              </a:solidFill>
            </a:endParaRPr>
          </a:p>
          <a:p>
            <a:r>
              <a:rPr lang="ru-RU" sz="2400" b="1" i="1">
                <a:solidFill>
                  <a:srgbClr val="000099"/>
                </a:solidFill>
              </a:rPr>
              <a:t>Скульптор </a:t>
            </a:r>
          </a:p>
          <a:p>
            <a:r>
              <a:rPr lang="ru-RU" sz="2400" b="1" i="1">
                <a:solidFill>
                  <a:srgbClr val="000099"/>
                </a:solidFill>
              </a:rPr>
              <a:t>             А. Опекушин</a:t>
            </a:r>
          </a:p>
          <a:p>
            <a:pPr eaLnBrk="0" hangingPunct="0"/>
            <a:r>
              <a:rPr lang="ru-RU" sz="2000" b="1" i="1">
                <a:solidFill>
                  <a:srgbClr val="000099"/>
                </a:solidFill>
                <a:latin typeface="Arial" charset="0"/>
              </a:rPr>
              <a:t>Москва</a:t>
            </a:r>
          </a:p>
        </p:txBody>
      </p:sp>
      <p:pic>
        <p:nvPicPr>
          <p:cNvPr id="11281" name="Picture 17"/>
          <p:cNvPicPr>
            <a:picLocks noChangeAspect="1" noChangeArrowheads="1"/>
          </p:cNvPicPr>
          <p:nvPr/>
        </p:nvPicPr>
        <p:blipFill>
          <a:blip r:embed="rId3" cstate="email">
            <a:lum bright="18000" contrast="36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2459038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3935413" y="2057400"/>
            <a:ext cx="5208587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bIns="47610" anchor="ctr">
            <a:spAutoFit/>
          </a:bodyPr>
          <a:lstStyle/>
          <a:p>
            <a:pPr algn="ctr"/>
            <a:r>
              <a:rPr lang="ru-RU" sz="1800" b="1" dirty="0">
                <a:latin typeface="Arial" charset="0"/>
              </a:rPr>
              <a:t>                </a:t>
            </a:r>
            <a:r>
              <a:rPr lang="ru-RU" sz="2000" b="1" dirty="0"/>
              <a:t>Края Москвы, </a:t>
            </a:r>
          </a:p>
          <a:p>
            <a:pPr algn="ctr"/>
            <a:r>
              <a:rPr lang="ru-RU" sz="2000" b="1" dirty="0"/>
              <a:t>                                                      края родные,</a:t>
            </a:r>
          </a:p>
          <a:p>
            <a:pPr algn="ctr"/>
            <a:r>
              <a:rPr lang="ru-RU" sz="2000" b="1" dirty="0"/>
              <a:t>                                 Где на заре цветущих лет</a:t>
            </a:r>
          </a:p>
          <a:p>
            <a:pPr algn="ctr"/>
            <a:r>
              <a:rPr lang="ru-RU" sz="2000" b="1" dirty="0"/>
              <a:t>                      Часы беспечные я </a:t>
            </a:r>
          </a:p>
          <a:p>
            <a:pPr algn="ctr"/>
            <a:r>
              <a:rPr lang="ru-RU" sz="2000" b="1" dirty="0"/>
              <a:t>                                            тратил золотые…</a:t>
            </a:r>
          </a:p>
          <a:p>
            <a:pPr algn="ctr" eaLnBrk="0" hangingPunct="0"/>
            <a:endParaRPr lang="ru-RU" sz="20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1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2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900"/>
                            </p:stCondLst>
                            <p:childTnLst>
                              <p:par>
                                <p:cTn id="5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200"/>
                            </p:stCondLst>
                            <p:childTnLst>
                              <p:par>
                                <p:cTn id="61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2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2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2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42" name="Picture 1038" descr="Памятник Пушкину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24000"/>
          </a:blip>
          <a:srcRect/>
          <a:stretch>
            <a:fillRect/>
          </a:stretch>
        </p:blipFill>
        <p:spPr bwMode="auto">
          <a:xfrm>
            <a:off x="225425" y="685800"/>
            <a:ext cx="2520950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43" name="Picture 1039" descr="Памятник Пушкину 1"/>
          <p:cNvPicPr>
            <a:picLocks noChangeAspect="1" noChangeArrowheads="1"/>
          </p:cNvPicPr>
          <p:nvPr/>
        </p:nvPicPr>
        <p:blipFill>
          <a:blip r:embed="rId4" cstate="print">
            <a:lum bright="-6000" contrast="24000"/>
          </a:blip>
          <a:srcRect/>
          <a:stretch>
            <a:fillRect/>
          </a:stretch>
        </p:blipFill>
        <p:spPr bwMode="auto">
          <a:xfrm>
            <a:off x="6172200" y="0"/>
            <a:ext cx="2009775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44" name="Picture 1040" descr="Памятник Пушкину 2"/>
          <p:cNvPicPr>
            <a:picLocks noChangeAspect="1" noChangeArrowheads="1"/>
          </p:cNvPicPr>
          <p:nvPr/>
        </p:nvPicPr>
        <p:blipFill>
          <a:blip r:embed="rId5" cstate="print">
            <a:lum bright="-6000" contrast="54000"/>
          </a:blip>
          <a:srcRect/>
          <a:stretch>
            <a:fillRect/>
          </a:stretch>
        </p:blipFill>
        <p:spPr bwMode="auto">
          <a:xfrm>
            <a:off x="7010400" y="3124200"/>
            <a:ext cx="1809433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45" name="Picture 1041" descr="Памятник Пушкину 3"/>
          <p:cNvPicPr>
            <a:picLocks noChangeAspect="1" noChangeArrowheads="1"/>
          </p:cNvPicPr>
          <p:nvPr/>
        </p:nvPicPr>
        <p:blipFill>
          <a:blip r:embed="rId6" cstate="print">
            <a:lum contrast="54000"/>
          </a:blip>
          <a:srcRect/>
          <a:stretch>
            <a:fillRect/>
          </a:stretch>
        </p:blipFill>
        <p:spPr bwMode="auto">
          <a:xfrm>
            <a:off x="3429000" y="152400"/>
            <a:ext cx="1908175" cy="2806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46" name="Picture 1042" descr="Памятник Пушкину 4"/>
          <p:cNvPicPr>
            <a:picLocks noChangeAspect="1" noChangeArrowheads="1"/>
          </p:cNvPicPr>
          <p:nvPr/>
        </p:nvPicPr>
        <p:blipFill>
          <a:blip r:embed="rId7" cstate="print">
            <a:lum bright="-6000" contrast="48000"/>
          </a:blip>
          <a:srcRect/>
          <a:stretch>
            <a:fillRect/>
          </a:stretch>
        </p:blipFill>
        <p:spPr bwMode="auto">
          <a:xfrm>
            <a:off x="4267200" y="3581400"/>
            <a:ext cx="2128838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74613" y="4953000"/>
            <a:ext cx="2914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sz="18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Санкт-Петербург. </a:t>
            </a:r>
          </a:p>
          <a:p>
            <a:pPr algn="ctr"/>
            <a:r>
              <a:rPr lang="ru-RU" sz="18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Площадь А.С. Пушкина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 </a:t>
            </a:r>
          </a:p>
        </p:txBody>
      </p:sp>
      <p:sp>
        <p:nvSpPr>
          <p:cNvPr id="96267" name="Rectangle 11"/>
          <p:cNvSpPr>
            <a:spLocks noChangeArrowheads="1"/>
          </p:cNvSpPr>
          <p:nvPr/>
        </p:nvSpPr>
        <p:spPr bwMode="auto">
          <a:xfrm>
            <a:off x="1676400" y="5867400"/>
            <a:ext cx="2819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800" b="1" i="1" dirty="0">
                <a:solidFill>
                  <a:srgbClr val="996633"/>
                </a:solidFill>
                <a:latin typeface="Arial" charset="0"/>
              </a:rPr>
              <a:t>          </a:t>
            </a:r>
            <a:r>
              <a:rPr lang="ru-RU" sz="18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Царское Село</a:t>
            </a:r>
          </a:p>
        </p:txBody>
      </p:sp>
      <p:sp>
        <p:nvSpPr>
          <p:cNvPr id="96268" name="Rectangle 12"/>
          <p:cNvSpPr>
            <a:spLocks noChangeArrowheads="1"/>
          </p:cNvSpPr>
          <p:nvPr/>
        </p:nvSpPr>
        <p:spPr bwMode="auto">
          <a:xfrm>
            <a:off x="3276600" y="304800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8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Украина. Одесса</a:t>
            </a:r>
          </a:p>
        </p:txBody>
      </p:sp>
      <p:sp>
        <p:nvSpPr>
          <p:cNvPr id="96269" name="Rectangle 13"/>
          <p:cNvSpPr>
            <a:spLocks noChangeArrowheads="1"/>
          </p:cNvSpPr>
          <p:nvPr/>
        </p:nvSpPr>
        <p:spPr bwMode="auto">
          <a:xfrm>
            <a:off x="5181600" y="274320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800" b="1" i="1" dirty="0">
                <a:solidFill>
                  <a:srgbClr val="996633"/>
                </a:solidFill>
                <a:latin typeface="Arial" charset="0"/>
              </a:rPr>
              <a:t>                </a:t>
            </a:r>
            <a:r>
              <a:rPr lang="ru-RU" sz="18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Пушкинские горы</a:t>
            </a:r>
          </a:p>
        </p:txBody>
      </p:sp>
      <p:sp>
        <p:nvSpPr>
          <p:cNvPr id="96270" name="Rectangle 14"/>
          <p:cNvSpPr>
            <a:spLocks noChangeArrowheads="1"/>
          </p:cNvSpPr>
          <p:nvPr/>
        </p:nvSpPr>
        <p:spPr bwMode="auto">
          <a:xfrm>
            <a:off x="6924675" y="6324600"/>
            <a:ext cx="2219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800" b="1" i="1" dirty="0">
                <a:solidFill>
                  <a:srgbClr val="996633"/>
                </a:solidFill>
                <a:latin typeface="Arial" charset="0"/>
              </a:rPr>
              <a:t>  </a:t>
            </a:r>
            <a:r>
              <a:rPr lang="ru-RU" sz="18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Украина. </a:t>
            </a:r>
            <a:r>
              <a:rPr lang="ru-RU" sz="1800" b="1" i="1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Киев</a:t>
            </a:r>
            <a:endParaRPr lang="ru-RU" sz="1800" b="1" i="1" dirty="0">
              <a:solidFill>
                <a:schemeClr val="bg2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96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1000"/>
                                        <p:tgtEl>
                                          <p:spTgt spid="96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1000"/>
                                        <p:tgtEl>
                                          <p:spTgt spid="96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1000"/>
                                        <p:tgtEl>
                                          <p:spTgt spid="96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20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000"/>
                            </p:stCondLst>
                            <p:childTnLst>
                              <p:par>
                                <p:cTn id="4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1000"/>
                                        <p:tgtEl>
                                          <p:spTgt spid="96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0"/>
                            </p:stCondLst>
                            <p:childTnLst>
                              <p:par>
                                <p:cTn id="5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1000"/>
                                        <p:tgtEl>
                                          <p:spTgt spid="96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381000"/>
            <a:ext cx="8839200" cy="6400800"/>
          </a:xfrm>
        </p:spPr>
        <p:txBody>
          <a:bodyPr>
            <a:normAutofit/>
          </a:bodyPr>
          <a:lstStyle/>
          <a:p>
            <a:pPr marL="2058988" indent="-255588" algn="ctr"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В</a:t>
            </a:r>
            <a:r>
              <a:rPr lang="ru-RU" sz="2400" dirty="0" smtClean="0"/>
              <a:t> 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</a:rPr>
              <a:t>феврале 1837 года в пятом часу </a:t>
            </a:r>
            <a:r>
              <a:rPr lang="ru-RU" sz="2400" b="1" dirty="0" smtClean="0">
                <a:latin typeface="Times New Roman" pitchFamily="18" charset="0"/>
              </a:rPr>
              <a:t>пополудни</a:t>
            </a:r>
          </a:p>
          <a:p>
            <a:pPr marL="2058988" indent="-255588" algn="ctr"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</a:rPr>
              <a:t>на окраине Петербурга, </a:t>
            </a:r>
            <a:endParaRPr lang="ru-RU" sz="2400" b="1" dirty="0" smtClean="0">
              <a:latin typeface="Times New Roman" pitchFamily="18" charset="0"/>
            </a:endParaRPr>
          </a:p>
          <a:p>
            <a:pPr marL="2058988" indent="-255588" algn="ctr"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близ </a:t>
            </a:r>
            <a:r>
              <a:rPr lang="ru-RU" sz="2400" b="1" dirty="0">
                <a:latin typeface="Times New Roman" pitchFamily="18" charset="0"/>
              </a:rPr>
              <a:t>Чёрной речки, прозвучал выстрел…</a:t>
            </a:r>
          </a:p>
          <a:p>
            <a:pPr marL="2058988" indent="-255588" algn="ctr"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10 </a:t>
            </a:r>
            <a:r>
              <a:rPr lang="ru-RU" sz="2400" b="1" dirty="0">
                <a:latin typeface="Times New Roman" pitchFamily="18" charset="0"/>
              </a:rPr>
              <a:t>февраля в два часа сорок пять </a:t>
            </a:r>
            <a:r>
              <a:rPr lang="ru-RU" sz="2400" b="1" dirty="0" smtClean="0">
                <a:latin typeface="Times New Roman" pitchFamily="18" charset="0"/>
              </a:rPr>
              <a:t>минут</a:t>
            </a:r>
          </a:p>
          <a:p>
            <a:pPr marL="2058988" indent="-255588" algn="ctr"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</a:rPr>
              <a:t>в России не стало ПУШКИНА…</a:t>
            </a:r>
          </a:p>
          <a:p>
            <a:pPr algn="ctr"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По </a:t>
            </a:r>
            <a:r>
              <a:rPr lang="ru-RU" sz="2400" b="1" dirty="0">
                <a:latin typeface="Times New Roman" pitchFamily="18" charset="0"/>
              </a:rPr>
              <a:t>всей стране в этот день проходят мероприятия, посвящённые </a:t>
            </a:r>
            <a:r>
              <a:rPr lang="ru-RU" sz="2400" b="1" dirty="0" smtClean="0">
                <a:latin typeface="Times New Roman" pitchFamily="18" charset="0"/>
              </a:rPr>
              <a:t>этой </a:t>
            </a:r>
            <a:r>
              <a:rPr lang="ru-RU" sz="2400" b="1" dirty="0">
                <a:latin typeface="Times New Roman" pitchFamily="18" charset="0"/>
              </a:rPr>
              <a:t>дате - </a:t>
            </a:r>
            <a:r>
              <a:rPr lang="ru-RU" sz="2400" b="1" dirty="0" smtClean="0">
                <a:latin typeface="Times New Roman" pitchFamily="18" charset="0"/>
              </a:rPr>
              <a:t>выставки</a:t>
            </a:r>
            <a:r>
              <a:rPr lang="ru-RU" sz="2400" b="1" dirty="0">
                <a:latin typeface="Times New Roman" pitchFamily="18" charset="0"/>
              </a:rPr>
              <a:t>, встречи, собрания.</a:t>
            </a:r>
            <a:endParaRPr lang="ru-RU" sz="2400" b="1" i="1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ru-RU" sz="2400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Идут и идут годы, а   пушкинские  строки бегут, как   волны, сквозь время, радуют нас, дарят нам силу, красоту и учат любить жизнь – любить друзей, свой народ и родную землю.</a:t>
            </a:r>
          </a:p>
          <a:p>
            <a:pPr algn="ctr">
              <a:buFontTx/>
              <a:buNone/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Сегодня мы лишь соприкоснёмся </a:t>
            </a:r>
          </a:p>
          <a:p>
            <a:pPr algn="ctr">
              <a:buFontTx/>
              <a:buNone/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с жизнью великого русского поэта, </a:t>
            </a:r>
          </a:p>
          <a:p>
            <a:pPr algn="ctr">
              <a:buFontTx/>
              <a:buNone/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познакомимся с некоторыми страницами </a:t>
            </a:r>
          </a:p>
          <a:p>
            <a:pPr algn="ctr">
              <a:buFontTx/>
              <a:buNone/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его биографии.</a:t>
            </a:r>
          </a:p>
          <a:p>
            <a:pPr>
              <a:buFontTx/>
              <a:buNone/>
            </a:pPr>
            <a:endParaRPr lang="ru-RU" b="1" i="1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pic>
        <p:nvPicPr>
          <p:cNvPr id="1812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662113" cy="1752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47" name="Picture 1043" descr="Памятник Пушкину и Натали на Арбате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6000" contrast="12000"/>
          </a:blip>
          <a:srcRect/>
          <a:stretch>
            <a:fillRect/>
          </a:stretch>
        </p:blipFill>
        <p:spPr>
          <a:xfrm>
            <a:off x="1524000" y="0"/>
            <a:ext cx="52578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6858000" y="4953000"/>
            <a:ext cx="21336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800" b="1" i="1">
                <a:solidFill>
                  <a:srgbClr val="000099"/>
                </a:solidFill>
                <a:latin typeface="Arial" charset="0"/>
              </a:rPr>
              <a:t>Александр </a:t>
            </a:r>
          </a:p>
          <a:p>
            <a:r>
              <a:rPr lang="ru-RU" sz="1800" b="1" i="1">
                <a:solidFill>
                  <a:srgbClr val="000099"/>
                </a:solidFill>
                <a:latin typeface="Arial" charset="0"/>
              </a:rPr>
              <a:t>            и Натали</a:t>
            </a:r>
          </a:p>
          <a:p>
            <a:endParaRPr lang="ru-RU" sz="1800" b="1" i="1">
              <a:solidFill>
                <a:srgbClr val="000099"/>
              </a:solidFill>
              <a:latin typeface="Arial" charset="0"/>
            </a:endParaRPr>
          </a:p>
          <a:p>
            <a:endParaRPr lang="ru-RU" sz="1800" b="1" i="1">
              <a:solidFill>
                <a:srgbClr val="000099"/>
              </a:solidFill>
              <a:latin typeface="Arial" charset="0"/>
            </a:endParaRPr>
          </a:p>
          <a:p>
            <a:r>
              <a:rPr lang="ru-RU" sz="1800" b="1" i="1">
                <a:solidFill>
                  <a:srgbClr val="000099"/>
                </a:solidFill>
                <a:latin typeface="Arial" charset="0"/>
              </a:rPr>
              <a:t>Москва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5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5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5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5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5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Rectangle 11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3962400"/>
            <a:ext cx="4343400" cy="2590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1800" dirty="0"/>
              <a:t>          </a:t>
            </a:r>
            <a:endParaRPr lang="ru-RU" sz="1400" dirty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dirty="0"/>
              <a:t>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dirty="0"/>
              <a:t>               </a:t>
            </a:r>
            <a:endParaRPr lang="ru-RU" sz="2000" dirty="0"/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0" y="2895600"/>
            <a:ext cx="3810000" cy="3733800"/>
          </a:xfrm>
        </p:spPr>
        <p:txBody>
          <a:bodyPr/>
          <a:lstStyle/>
          <a:p>
            <a:pPr>
              <a:buFontTx/>
              <a:buNone/>
            </a:pPr>
            <a:r>
              <a:rPr lang="ru-RU" sz="2800"/>
              <a:t>                                   </a:t>
            </a:r>
          </a:p>
          <a:p>
            <a:pPr>
              <a:buFontTx/>
              <a:buNone/>
            </a:pPr>
            <a:r>
              <a:rPr lang="ru-RU" sz="2800"/>
              <a:t>          </a:t>
            </a:r>
          </a:p>
          <a:p>
            <a:pPr>
              <a:buFontTx/>
              <a:buNone/>
            </a:pPr>
            <a:r>
              <a:rPr lang="ru-RU" sz="2800"/>
              <a:t>                 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5391150" cy="3600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1871663" cy="2703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72200" y="3124200"/>
            <a:ext cx="2590800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71800" y="3962400"/>
            <a:ext cx="2209800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381000" y="3886200"/>
            <a:ext cx="2366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Новороссийск</a:t>
            </a:r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1295400" y="5638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Таганрог</a:t>
            </a:r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7696200" y="25908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Томск</a:t>
            </a:r>
          </a:p>
        </p:txBody>
      </p:sp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6096000" y="6324600"/>
            <a:ext cx="2701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Ростов-на-Дону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6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6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6" dur="2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1000"/>
                                        <p:tgtEl>
                                          <p:spTgt spid="6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000"/>
                            </p:stCondLst>
                            <p:childTnLst>
                              <p:par>
                                <p:cTn id="3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6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BFA"/>
            </a:gs>
            <a:gs pos="15000">
              <a:srgbClr val="C4D6EB"/>
            </a:gs>
            <a:gs pos="30001">
              <a:srgbClr val="85C2FF"/>
            </a:gs>
            <a:gs pos="50000">
              <a:srgbClr val="5E9EFF"/>
            </a:gs>
            <a:gs pos="70000">
              <a:srgbClr val="85C2FF"/>
            </a:gs>
            <a:gs pos="85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8600" y="1295400"/>
            <a:ext cx="3151188" cy="3733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62800" y="914400"/>
            <a:ext cx="1708150" cy="5105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57600" y="457200"/>
            <a:ext cx="2887663" cy="3886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3657600" y="4495800"/>
            <a:ext cx="321600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 b="1" i="1" dirty="0">
                <a:solidFill>
                  <a:srgbClr val="CC6600"/>
                </a:solidFill>
                <a:latin typeface="Arial" charset="0"/>
              </a:rPr>
              <a:t>         </a:t>
            </a: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Владикавказ.</a:t>
            </a:r>
          </a:p>
          <a:p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Республика Алания</a:t>
            </a: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609600" y="53340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Челябинск</a:t>
            </a:r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4876800" y="6172200"/>
            <a:ext cx="396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           Санкт-Петербург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102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1000"/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1000"/>
                                        <p:tgtEl>
                                          <p:spTgt spid="10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9000">
              <a:srgbClr val="FEE7F2"/>
            </a:gs>
            <a:gs pos="18000">
              <a:srgbClr val="FAC77D"/>
            </a:gs>
            <a:gs pos="30500">
              <a:srgbClr val="FBA97D"/>
            </a:gs>
            <a:gs pos="41001">
              <a:srgbClr val="FBD49C"/>
            </a:gs>
            <a:gs pos="50000">
              <a:srgbClr val="FEE7F2"/>
            </a:gs>
            <a:gs pos="59000">
              <a:srgbClr val="FBD49C"/>
            </a:gs>
            <a:gs pos="69500">
              <a:srgbClr val="FBA97D"/>
            </a:gs>
            <a:gs pos="82000">
              <a:srgbClr val="FAC77D"/>
            </a:gs>
            <a:gs pos="91001">
              <a:srgbClr val="FEE7F2"/>
            </a:gs>
            <a:gs pos="100000">
              <a:srgbClr val="FBEAC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3581400"/>
            <a:ext cx="89154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5400" b="1" i="1">
                <a:solidFill>
                  <a:srgbClr val="FF3300"/>
                </a:solidFill>
                <a:latin typeface="Monotype Corsiva" pitchFamily="66" charset="0"/>
              </a:rPr>
              <a:t> </a:t>
            </a:r>
          </a:p>
        </p:txBody>
      </p:sp>
      <p:pic>
        <p:nvPicPr>
          <p:cNvPr id="15565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496100">
            <a:off x="5028317" y="3819701"/>
            <a:ext cx="2994478" cy="232363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3581400" y="685800"/>
            <a:ext cx="5257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Тебя  </a:t>
            </a:r>
            <a:r>
              <a:rPr lang="ru-RU" sz="4800" b="1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ж,  </a:t>
            </a:r>
            <a:endParaRPr lang="ru-RU" sz="4800" b="1" dirty="0" smtClean="0">
              <a:solidFill>
                <a:schemeClr val="bg2">
                  <a:lumMod val="25000"/>
                </a:schemeClr>
              </a:solidFill>
              <a:latin typeface="Monotype Corsiva" pitchFamily="66" charset="0"/>
            </a:endParaRPr>
          </a:p>
          <a:p>
            <a:pPr algn="ctr"/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как  </a:t>
            </a:r>
            <a:r>
              <a:rPr lang="ru-RU" sz="4800" b="1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первую  любовь,</a:t>
            </a:r>
          </a:p>
          <a:p>
            <a:pPr algn="ctr"/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России  </a:t>
            </a:r>
            <a:r>
              <a:rPr lang="ru-RU" sz="4800" b="1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сердце </a:t>
            </a:r>
            <a:endParaRPr lang="ru-RU" sz="4800" b="1" dirty="0" smtClean="0">
              <a:solidFill>
                <a:schemeClr val="bg2">
                  <a:lumMod val="25000"/>
                </a:schemeClr>
              </a:solidFill>
              <a:latin typeface="Monotype Corsiva" pitchFamily="66" charset="0"/>
            </a:endParaRPr>
          </a:p>
          <a:p>
            <a:pPr algn="ctr"/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не  </a:t>
            </a:r>
            <a:r>
              <a:rPr lang="ru-RU" sz="4800" b="1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забудет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!!!</a:t>
            </a:r>
            <a:endParaRPr lang="ru-RU" sz="4800" b="1" dirty="0">
              <a:solidFill>
                <a:schemeClr val="bg2">
                  <a:lumMod val="2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55654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3408363" cy="46053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oom\Desktop\школа фото\DSC030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8786874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oom\Desktop\школа фото\DSC030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90" name="Picture 6" descr="Пушкин ребенок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990600"/>
            <a:ext cx="3133725" cy="4086225"/>
          </a:xfrm>
          <a:noFill/>
          <a:ln/>
        </p:spPr>
      </p:pic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</a:rPr>
              <a:t>Пушкин-ребёнок</a:t>
            </a:r>
            <a:r>
              <a:rPr lang="ru-RU" sz="4800" b="1" i="1" dirty="0">
                <a:solidFill>
                  <a:srgbClr val="003300"/>
                </a:solidFill>
                <a:latin typeface="Times New Roman" pitchFamily="18" charset="0"/>
              </a:rPr>
              <a:t/>
            </a:r>
            <a:br>
              <a:rPr lang="ru-RU" sz="4800" b="1" i="1" dirty="0">
                <a:solidFill>
                  <a:srgbClr val="003300"/>
                </a:solidFill>
                <a:latin typeface="Times New Roman" pitchFamily="18" charset="0"/>
              </a:rPr>
            </a:br>
            <a:endParaRPr lang="ru-RU" sz="4800" b="1" i="1" dirty="0">
              <a:solidFill>
                <a:srgbClr val="003300"/>
              </a:solidFill>
              <a:latin typeface="Times New Roman" pitchFamily="18" charset="0"/>
            </a:endParaRPr>
          </a:p>
        </p:txBody>
      </p:sp>
      <p:sp>
        <p:nvSpPr>
          <p:cNvPr id="193540" name="Rectangle 4"/>
          <p:cNvSpPr>
            <a:spLocks noChangeArrowheads="1"/>
          </p:cNvSpPr>
          <p:nvPr/>
        </p:nvSpPr>
        <p:spPr bwMode="auto">
          <a:xfrm>
            <a:off x="533400" y="5105400"/>
            <a:ext cx="19050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800">
                <a:latin typeface="Arial" charset="0"/>
              </a:rPr>
              <a:t>   </a:t>
            </a:r>
            <a:r>
              <a:rPr lang="ru-RU" sz="2400">
                <a:solidFill>
                  <a:srgbClr val="003300"/>
                </a:solidFill>
              </a:rPr>
              <a:t>1800 - 1802</a:t>
            </a:r>
          </a:p>
        </p:txBody>
      </p:sp>
      <p:pic>
        <p:nvPicPr>
          <p:cNvPr id="193542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00400" y="1066800"/>
            <a:ext cx="2759075" cy="429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3543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43600" y="2133600"/>
            <a:ext cx="3062288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9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30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3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3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3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2000"/>
                                        <p:tgtEl>
                                          <p:spTgt spid="193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4" dur="2000"/>
                                        <p:tgtEl>
                                          <p:spTgt spid="19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3" name="Rectangle 13"/>
          <p:cNvSpPr>
            <a:spLocks noGrp="1" noChangeArrowheads="1"/>
          </p:cNvSpPr>
          <p:nvPr>
            <p:ph type="title"/>
          </p:nvPr>
        </p:nvSpPr>
        <p:spPr>
          <a:xfrm>
            <a:off x="2590800" y="152400"/>
            <a:ext cx="4724400" cy="792162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</a:rPr>
              <a:t>РОДИТЕЛИ</a:t>
            </a:r>
            <a:endParaRPr lang="ru-RU" b="1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40976" name="Picture 1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228600" y="152400"/>
            <a:ext cx="2249488" cy="3048000"/>
          </a:xfrm>
          <a:ln/>
        </p:spPr>
      </p:pic>
      <p:sp>
        <p:nvSpPr>
          <p:cNvPr id="40971" name="Rectangle 11"/>
          <p:cNvSpPr>
            <a:spLocks noGrp="1" noChangeArrowheads="1"/>
          </p:cNvSpPr>
          <p:nvPr>
            <p:ph type="body" sz="half" idx="3"/>
          </p:nvPr>
        </p:nvSpPr>
        <p:spPr>
          <a:xfrm>
            <a:off x="2438400" y="914400"/>
            <a:ext cx="4191000" cy="5486400"/>
          </a:xfrm>
        </p:spPr>
        <p:txBody>
          <a:bodyPr>
            <a:normAutofit lnSpcReduction="10000"/>
          </a:bodyPr>
          <a:lstStyle/>
          <a:p>
            <a:endParaRPr lang="ru-RU" sz="1400" dirty="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1400" dirty="0">
                <a:latin typeface="Times New Roman" pitchFamily="18" charset="0"/>
              </a:rPr>
              <a:t>                    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Сергей Львович Пушкин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</a:rPr>
              <a:t> -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 отец поэта. Был потомок знатного рода. Любил литературу, был дружен с известными тогда русскими писателями, собрал большую библиотеку.</a:t>
            </a:r>
            <a:r>
              <a:rPr lang="ru-RU" sz="1400" dirty="0">
                <a:solidFill>
                  <a:srgbClr val="0000FF"/>
                </a:solidFill>
                <a:latin typeface="Times New Roman" pitchFamily="18" charset="0"/>
              </a:rPr>
              <a:t>                                                                                         </a:t>
            </a:r>
          </a:p>
          <a:p>
            <a:pPr>
              <a:buFontTx/>
              <a:buNone/>
            </a:pPr>
            <a:endParaRPr lang="ru-RU" sz="140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endParaRPr lang="ru-RU" sz="140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endParaRPr lang="ru-RU" sz="140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endParaRPr lang="ru-RU" sz="140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1800" dirty="0">
                <a:solidFill>
                  <a:srgbClr val="0000FF"/>
                </a:solidFill>
                <a:latin typeface="Times New Roman" pitchFamily="18" charset="0"/>
              </a:rPr>
              <a:t>     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Надежда Осиповна  Пушкина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</a:rPr>
              <a:t> – мать поэта. Была образована, остроумна, хороша собой, любила развлечения и блистала на балах.</a:t>
            </a:r>
            <a:r>
              <a:rPr lang="ru-RU" sz="1800" dirty="0">
                <a:solidFill>
                  <a:srgbClr val="0000FF"/>
                </a:solidFill>
                <a:latin typeface="Times New Roman" pitchFamily="18" charset="0"/>
              </a:rPr>
              <a:t>                                                           </a:t>
            </a:r>
            <a:endParaRPr lang="ru-RU" sz="1400" dirty="0">
              <a:solidFill>
                <a:srgbClr val="0000FF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40978" name="Picture 1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53200" y="3429000"/>
            <a:ext cx="2405063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1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20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BFA"/>
            </a:gs>
            <a:gs pos="30000">
              <a:srgbClr val="C4D6EB"/>
            </a:gs>
            <a:gs pos="60001">
              <a:srgbClr val="85C2FF"/>
            </a:gs>
            <a:gs pos="100000">
              <a:srgbClr val="5E9E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28800" y="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ru-RU" sz="6000" b="1" i="1">
                <a:solidFill>
                  <a:schemeClr val="accent2"/>
                </a:solidFill>
                <a:latin typeface="Monotype Corsiva" pitchFamily="66" charset="0"/>
              </a:rPr>
              <a:t/>
            </a:r>
            <a:br>
              <a:rPr lang="ru-RU" sz="6000" b="1" i="1">
                <a:solidFill>
                  <a:schemeClr val="accent2"/>
                </a:solidFill>
                <a:latin typeface="Monotype Corsiva" pitchFamily="66" charset="0"/>
              </a:rPr>
            </a:br>
            <a:endParaRPr lang="ru-RU" sz="6000" i="1">
              <a:solidFill>
                <a:schemeClr val="accent2"/>
              </a:solidFill>
              <a:latin typeface="Monotype Corsiva" pitchFamily="66" charset="0"/>
            </a:endParaRPr>
          </a:p>
        </p:txBody>
      </p:sp>
      <p:sp>
        <p:nvSpPr>
          <p:cNvPr id="53259" name="Rectangle 11"/>
          <p:cNvSpPr>
            <a:spLocks noGrp="1" noChangeArrowheads="1"/>
          </p:cNvSpPr>
          <p:nvPr>
            <p:ph sz="quarter" idx="4294967295"/>
          </p:nvPr>
        </p:nvSpPr>
        <p:spPr>
          <a:xfrm>
            <a:off x="1295400" y="4319588"/>
            <a:ext cx="5791200" cy="2538412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None/>
            </a:pPr>
            <a:endParaRPr lang="ru-RU" sz="2400" dirty="0"/>
          </a:p>
          <a:p>
            <a:pPr>
              <a:buFontTx/>
              <a:buNone/>
            </a:pPr>
            <a:endParaRPr lang="ru-RU" sz="2400" dirty="0"/>
          </a:p>
          <a:p>
            <a:pPr>
              <a:buFontTx/>
              <a:buNone/>
            </a:pPr>
            <a:endParaRPr lang="ru-RU" sz="2400" dirty="0"/>
          </a:p>
          <a:p>
            <a:pPr algn="ctr">
              <a:buFontTx/>
              <a:buNone/>
            </a:pPr>
            <a:r>
              <a:rPr lang="ru-RU" sz="2000" dirty="0">
                <a:latin typeface="Times New Roman" pitchFamily="18" charset="0"/>
              </a:rPr>
              <a:t>                     </a:t>
            </a:r>
            <a:r>
              <a:rPr lang="ru-RU" sz="2000" b="1" i="1" dirty="0">
                <a:latin typeface="Times New Roman" pitchFamily="18" charset="0"/>
              </a:rPr>
              <a:t>…Куда бы нас не бросила судьбина</a:t>
            </a:r>
          </a:p>
          <a:p>
            <a:pPr algn="ctr">
              <a:buFontTx/>
              <a:buNone/>
            </a:pPr>
            <a:r>
              <a:rPr lang="ru-RU" sz="2000" b="1" i="1" dirty="0">
                <a:latin typeface="Times New Roman" pitchFamily="18" charset="0"/>
              </a:rPr>
              <a:t>       И счастье куда б ни повело,</a:t>
            </a:r>
          </a:p>
          <a:p>
            <a:pPr algn="ctr">
              <a:buFontTx/>
              <a:buNone/>
            </a:pPr>
            <a:r>
              <a:rPr lang="ru-RU" sz="2000" b="1" i="1" dirty="0">
                <a:latin typeface="Times New Roman" pitchFamily="18" charset="0"/>
              </a:rPr>
              <a:t>                           Всё те же мы: нам целый мир чужбина;</a:t>
            </a:r>
          </a:p>
          <a:p>
            <a:pPr algn="ctr">
              <a:buFontTx/>
              <a:buNone/>
            </a:pPr>
            <a:r>
              <a:rPr lang="ru-RU" sz="2000" b="1" i="1" dirty="0">
                <a:latin typeface="Times New Roman" pitchFamily="18" charset="0"/>
              </a:rPr>
              <a:t>      Отечество нам Царское Село.</a:t>
            </a:r>
            <a:r>
              <a:rPr lang="ru-RU" sz="2400" dirty="0"/>
              <a:t>                          </a:t>
            </a:r>
          </a:p>
          <a:p>
            <a:pPr algn="ctr">
              <a:buFontTx/>
              <a:buNone/>
            </a:pPr>
            <a:r>
              <a:rPr lang="ru-RU" sz="2400" dirty="0"/>
              <a:t>                        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53260" name="Rectangle 12"/>
          <p:cNvSpPr>
            <a:spLocks noGrp="1" noChangeArrowheads="1"/>
          </p:cNvSpPr>
          <p:nvPr>
            <p:ph sz="half" idx="4294967295"/>
          </p:nvPr>
        </p:nvSpPr>
        <p:spPr>
          <a:xfrm>
            <a:off x="4648200" y="1600200"/>
            <a:ext cx="4495800" cy="4525963"/>
          </a:xfrm>
        </p:spPr>
        <p:txBody>
          <a:bodyPr/>
          <a:lstStyle/>
          <a:p>
            <a:pPr>
              <a:buFontTx/>
              <a:buNone/>
            </a:pPr>
            <a:endParaRPr lang="ru-RU" sz="2800" dirty="0"/>
          </a:p>
          <a:p>
            <a:pPr>
              <a:buFontTx/>
              <a:buNone/>
            </a:pPr>
            <a:endParaRPr lang="ru-RU" sz="2800" dirty="0"/>
          </a:p>
          <a:p>
            <a:pPr>
              <a:buFontTx/>
              <a:buNone/>
            </a:pPr>
            <a:endParaRPr lang="ru-RU" sz="2800" dirty="0"/>
          </a:p>
          <a:p>
            <a:pPr>
              <a:buFontTx/>
              <a:buNone/>
            </a:pPr>
            <a:endParaRPr lang="ru-RU" sz="2800" dirty="0"/>
          </a:p>
          <a:p>
            <a:pPr>
              <a:buFontTx/>
              <a:buNone/>
            </a:pPr>
            <a:endParaRPr lang="ru-RU" sz="2800" dirty="0"/>
          </a:p>
          <a:p>
            <a:pPr>
              <a:buFontTx/>
              <a:buNone/>
            </a:pPr>
            <a:r>
              <a:rPr lang="ru-RU" sz="2800" dirty="0"/>
              <a:t>                            </a:t>
            </a:r>
            <a:endParaRPr lang="ru-RU" sz="24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81200" y="1676400"/>
            <a:ext cx="4572000" cy="349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462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58000" y="1066800"/>
            <a:ext cx="1943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261" name="Rectangle 13"/>
          <p:cNvSpPr>
            <a:spLocks noChangeArrowheads="1"/>
          </p:cNvSpPr>
          <p:nvPr/>
        </p:nvSpPr>
        <p:spPr bwMode="auto">
          <a:xfrm>
            <a:off x="6400800" y="3886200"/>
            <a:ext cx="457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800" dirty="0">
                <a:solidFill>
                  <a:srgbClr val="0000FF"/>
                </a:solidFill>
                <a:latin typeface="Arial" charset="0"/>
              </a:rPr>
              <a:t>                </a:t>
            </a:r>
            <a:r>
              <a:rPr lang="ru-RU" sz="2000" b="1" dirty="0">
                <a:solidFill>
                  <a:srgbClr val="0000FF"/>
                </a:solidFill>
              </a:rPr>
              <a:t>Пушкин</a:t>
            </a:r>
          </a:p>
          <a:p>
            <a:r>
              <a:rPr lang="ru-RU" sz="2000" b="1" dirty="0">
                <a:solidFill>
                  <a:srgbClr val="0000FF"/>
                </a:solidFill>
              </a:rPr>
              <a:t>      в лицейские годы</a:t>
            </a:r>
          </a:p>
          <a:p>
            <a:r>
              <a:rPr lang="ru-RU" sz="2000" b="1" dirty="0">
                <a:solidFill>
                  <a:srgbClr val="0000FF"/>
                </a:solidFill>
              </a:rPr>
              <a:t>             1810-е гг.</a:t>
            </a:r>
          </a:p>
        </p:txBody>
      </p:sp>
      <p:sp>
        <p:nvSpPr>
          <p:cNvPr id="53262" name="Rectangle 14"/>
          <p:cNvSpPr>
            <a:spLocks noChangeArrowheads="1"/>
          </p:cNvSpPr>
          <p:nvPr/>
        </p:nvSpPr>
        <p:spPr bwMode="auto">
          <a:xfrm>
            <a:off x="2590800" y="9906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800" i="1" dirty="0">
                <a:solidFill>
                  <a:schemeClr val="accent2"/>
                </a:solidFill>
                <a:latin typeface="Arial" charset="0"/>
              </a:rPr>
              <a:t>       </a:t>
            </a:r>
            <a:r>
              <a:rPr lang="ru-RU" sz="3600" i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годы учёбы</a:t>
            </a:r>
          </a:p>
        </p:txBody>
      </p:sp>
      <p:sp>
        <p:nvSpPr>
          <p:cNvPr id="53265" name="Rectangle 17"/>
          <p:cNvSpPr>
            <a:spLocks noChangeArrowheads="1"/>
          </p:cNvSpPr>
          <p:nvPr/>
        </p:nvSpPr>
        <p:spPr bwMode="auto">
          <a:xfrm>
            <a:off x="2667000" y="0"/>
            <a:ext cx="37338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6600" b="1" i="1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Л И Ц Е Й</a:t>
            </a:r>
          </a:p>
        </p:txBody>
      </p:sp>
      <p:sp>
        <p:nvSpPr>
          <p:cNvPr id="53266" name="Rectangle 18"/>
          <p:cNvSpPr>
            <a:spLocks noChangeArrowheads="1"/>
          </p:cNvSpPr>
          <p:nvPr/>
        </p:nvSpPr>
        <p:spPr bwMode="auto">
          <a:xfrm>
            <a:off x="0" y="2743200"/>
            <a:ext cx="1981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0000FF"/>
                </a:solidFill>
              </a:rPr>
              <a:t>19 октября – день Лицея</a:t>
            </a:r>
            <a:r>
              <a:rPr lang="ru-RU" sz="1800"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3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3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2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3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3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3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3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3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3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3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3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3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1" grpId="0"/>
      <p:bldP spid="532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6" descr="Пушкин 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8388" y="2632075"/>
            <a:ext cx="1725612" cy="422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1" name="Picture 12" descr="i_pushki_0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9F3"/>
              </a:clrFrom>
              <a:clrTo>
                <a:srgbClr val="FFF9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1000" y="4876800"/>
            <a:ext cx="1730375" cy="1981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68612" name="WordArt 13"/>
          <p:cNvSpPr>
            <a:spLocks noChangeArrowheads="1" noChangeShapeType="1" noTextEdit="1"/>
          </p:cNvSpPr>
          <p:nvPr/>
        </p:nvSpPr>
        <p:spPr bwMode="auto">
          <a:xfrm>
            <a:off x="152400" y="3886200"/>
            <a:ext cx="3781425" cy="109855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ru-RU" sz="3600" b="1" kern="1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/>
                <a:cs typeface="Times New Roman"/>
              </a:rPr>
              <a:t>Арина  Родионовна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title"/>
          </p:nvPr>
        </p:nvSpPr>
        <p:spPr>
          <a:xfrm>
            <a:off x="4419600" y="152400"/>
            <a:ext cx="3962400" cy="838200"/>
          </a:xfrm>
        </p:spPr>
        <p:txBody>
          <a:bodyPr/>
          <a:lstStyle/>
          <a:p>
            <a:pPr algn="l"/>
            <a:r>
              <a:rPr lang="ru-RU" b="1" i="1" dirty="0">
                <a:solidFill>
                  <a:schemeClr val="tx1"/>
                </a:solidFill>
                <a:latin typeface="Times New Roman" pitchFamily="18" charset="0"/>
              </a:rPr>
              <a:t>НЯНЯ ПОЭТА</a:t>
            </a:r>
          </a:p>
        </p:txBody>
      </p:sp>
      <p:sp>
        <p:nvSpPr>
          <p:cNvPr id="68619" name="Rectangle 11"/>
          <p:cNvSpPr>
            <a:spLocks noGrp="1" noChangeArrowheads="1"/>
          </p:cNvSpPr>
          <p:nvPr>
            <p:ph type="body" sz="half" idx="3"/>
          </p:nvPr>
        </p:nvSpPr>
        <p:spPr>
          <a:xfrm>
            <a:off x="3733800" y="990600"/>
            <a:ext cx="5410200" cy="5410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dirty="0"/>
              <a:t>        </a:t>
            </a: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Бабушка поэта и крепостная няня Арина Родионовна Матвеева стали настоящими воспитательницами и самыми близкими его сердцу людьми.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         Няня – простая русская женщина, мастерица народной речи, знаток русских былин и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</a:rPr>
              <a:t>пословиц.</a:t>
            </a:r>
          </a:p>
          <a:p>
            <a:pPr marL="365125" indent="-6350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</a:rPr>
              <a:t>Арина </a:t>
            </a: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Родионовна первая познакомила Пушкина с </a:t>
            </a:r>
            <a:endParaRPr lang="ru-RU" sz="2400" b="1" dirty="0" smtClean="0">
              <a:solidFill>
                <a:srgbClr val="000099"/>
              </a:solidFill>
              <a:latin typeface="Times New Roman" pitchFamily="18" charset="0"/>
            </a:endParaRPr>
          </a:p>
          <a:p>
            <a:pPr marL="365125" indent="-6350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</a:rPr>
              <a:t>русскими сказками.</a:t>
            </a:r>
          </a:p>
          <a:p>
            <a:pPr marL="365125" indent="-6350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</a:rPr>
              <a:t>Многие </a:t>
            </a: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рассказы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</a:rPr>
              <a:t>он</a:t>
            </a:r>
          </a:p>
          <a:p>
            <a:pPr marL="355600" indent="-6350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</a:rPr>
              <a:t>записывал</a:t>
            </a: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,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</a:rPr>
              <a:t>а </a:t>
            </a: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потом </a:t>
            </a:r>
            <a:endParaRPr lang="ru-RU" sz="2400" b="1" dirty="0" smtClean="0">
              <a:solidFill>
                <a:srgbClr val="000099"/>
              </a:solidFill>
              <a:latin typeface="Times New Roman" pitchFamily="18" charset="0"/>
            </a:endParaRPr>
          </a:p>
          <a:p>
            <a:pPr marL="6350" indent="-6350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</a:rPr>
              <a:t>использовал </a:t>
            </a: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в своих сказках.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          </a:t>
            </a:r>
          </a:p>
        </p:txBody>
      </p:sp>
      <p:pic>
        <p:nvPicPr>
          <p:cNvPr id="68620" name="Рисунок 7" descr="Рисунок3_0.tmp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3143250" cy="379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1" name="Rectangle 13"/>
          <p:cNvSpPr>
            <a:spLocks noChangeArrowheads="1"/>
          </p:cNvSpPr>
          <p:nvPr/>
        </p:nvSpPr>
        <p:spPr bwMode="auto">
          <a:xfrm>
            <a:off x="1981200" y="5791200"/>
            <a:ext cx="6019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96938" indent="-896938"/>
            <a:r>
              <a:rPr lang="ru-RU" sz="2400" b="1" dirty="0">
                <a:solidFill>
                  <a:srgbClr val="000099"/>
                </a:solidFill>
              </a:rPr>
              <a:t>     Ей мы  обязаны появлением на  свет  любимых сказок  нашего детства.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8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8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8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200"/>
                            </p:stCondLst>
                            <p:childTnLst>
                              <p:par>
                                <p:cTn id="26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8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8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8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800"/>
                            </p:stCondLst>
                            <p:childTnLst>
                              <p:par>
                                <p:cTn id="32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8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8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8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8700"/>
                            </p:stCondLst>
                            <p:childTnLst>
                              <p:par>
                                <p:cTn id="38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8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8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8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1300"/>
                            </p:stCondLst>
                            <p:childTnLst>
                              <p:par>
                                <p:cTn id="44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8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8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8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800"/>
                            </p:stCondLst>
                            <p:childTnLst>
                              <p:par>
                                <p:cTn id="50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8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8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8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6300"/>
                            </p:stCondLst>
                            <p:childTnLst>
                              <p:par>
                                <p:cTn id="56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8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8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8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9700"/>
                            </p:stCondLst>
                            <p:childTnLst>
                              <p:par>
                                <p:cTn id="66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8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8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8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600"/>
                            </p:stCondLst>
                            <p:childTnLst>
                              <p:par>
                                <p:cTn id="7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1100"/>
                            </p:stCondLst>
                            <p:childTnLst>
                              <p:par>
                                <p:cTn id="77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8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8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8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animBg="1"/>
      <p:bldP spid="686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3" name="Rectangle 9"/>
          <p:cNvSpPr>
            <a:spLocks noGrp="1" noChangeArrowheads="1"/>
          </p:cNvSpPr>
          <p:nvPr>
            <p:ph sz="quarter" idx="4294967295"/>
          </p:nvPr>
        </p:nvSpPr>
        <p:spPr>
          <a:xfrm>
            <a:off x="4648200" y="1447800"/>
            <a:ext cx="4495800" cy="4678363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Подруга дней моих суровых,</a:t>
            </a:r>
          </a:p>
          <a:p>
            <a:pPr>
              <a:buFontTx/>
              <a:buNone/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Голубка дряхлая моя!</a:t>
            </a:r>
          </a:p>
          <a:p>
            <a:pPr>
              <a:buFontTx/>
              <a:buNone/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Одна в глуши лесов сосновых</a:t>
            </a:r>
          </a:p>
          <a:p>
            <a:pPr>
              <a:buFontTx/>
              <a:buNone/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Давно, давно ты ждёшь меня.</a:t>
            </a:r>
          </a:p>
          <a:p>
            <a:pPr>
              <a:buFontTx/>
              <a:buNone/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Ты под окном своей светлицы</a:t>
            </a:r>
          </a:p>
          <a:p>
            <a:pPr>
              <a:buFontTx/>
              <a:buNone/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Горюешь, будто на часах,</a:t>
            </a:r>
          </a:p>
          <a:p>
            <a:pPr>
              <a:buFontTx/>
              <a:buNone/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И медлят поминутно спицы</a:t>
            </a:r>
          </a:p>
          <a:p>
            <a:pPr>
              <a:buFontTx/>
              <a:buNone/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В твоих наморщенных руках.</a:t>
            </a:r>
          </a:p>
          <a:p>
            <a:pPr>
              <a:buFontTx/>
              <a:buNone/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Глядишь в забытые вороты</a:t>
            </a:r>
          </a:p>
          <a:p>
            <a:pPr>
              <a:buFontTx/>
              <a:buNone/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На чёрный отдалённый путь;</a:t>
            </a:r>
          </a:p>
          <a:p>
            <a:pPr>
              <a:buFontTx/>
              <a:buNone/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Тоска, предчувствия, заботы</a:t>
            </a:r>
          </a:p>
          <a:p>
            <a:pPr>
              <a:buFontTx/>
              <a:buNone/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Теснят твою всечасно грудь</a:t>
            </a:r>
            <a:r>
              <a:rPr lang="ru-RU" sz="2400" b="1">
                <a:solidFill>
                  <a:srgbClr val="000099"/>
                </a:solidFill>
                <a:latin typeface="Times New Roman" pitchFamily="18" charset="0"/>
              </a:rPr>
              <a:t>.</a:t>
            </a:r>
            <a:r>
              <a:rPr lang="ru-RU" sz="240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pPr>
              <a:buFontTx/>
              <a:buNone/>
            </a:pPr>
            <a:r>
              <a:rPr lang="ru-RU" sz="2400">
                <a:solidFill>
                  <a:srgbClr val="0000FF"/>
                </a:solidFill>
                <a:latin typeface="Times New Roman" pitchFamily="18" charset="0"/>
              </a:rPr>
              <a:t>                    </a:t>
            </a:r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4572000" cy="4770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7829" name="WordArt 5"/>
          <p:cNvSpPr>
            <a:spLocks noChangeArrowheads="1" noChangeShapeType="1" noTextEdit="1"/>
          </p:cNvSpPr>
          <p:nvPr/>
        </p:nvSpPr>
        <p:spPr bwMode="auto">
          <a:xfrm>
            <a:off x="4724400" y="228600"/>
            <a:ext cx="3733800" cy="10668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426"/>
              </a:avLst>
            </a:prstTxWarp>
          </a:bodyPr>
          <a:lstStyle/>
          <a:p>
            <a:pPr algn="ctr"/>
            <a:r>
              <a:rPr lang="ru-RU" sz="3600" b="1" kern="1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/>
                <a:cs typeface="Times New Roman"/>
              </a:rPr>
              <a:t>Няне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0000FF"/>
                  </a:gs>
                  <a:gs pos="100000">
                    <a:srgbClr val="0099FF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30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7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7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7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"/>
                            </p:stCondLst>
                            <p:childTnLst>
                              <p:par>
                                <p:cTn id="20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78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78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78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950"/>
                            </p:stCondLst>
                            <p:childTnLst>
                              <p:par>
                                <p:cTn id="26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78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78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78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50"/>
                            </p:stCondLst>
                            <p:childTnLst>
                              <p:par>
                                <p:cTn id="32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78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78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78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150"/>
                            </p:stCondLst>
                            <p:childTnLst>
                              <p:par>
                                <p:cTn id="38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8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78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78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750"/>
                            </p:stCondLst>
                            <p:childTnLst>
                              <p:par>
                                <p:cTn id="44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78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78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78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250"/>
                            </p:stCondLst>
                            <p:childTnLst>
                              <p:par>
                                <p:cTn id="50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8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78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78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750"/>
                            </p:stCondLst>
                            <p:childTnLst>
                              <p:par>
                                <p:cTn id="56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78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8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78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350"/>
                            </p:stCondLst>
                            <p:childTnLst>
                              <p:par>
                                <p:cTn id="62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78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78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78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850"/>
                            </p:stCondLst>
                            <p:childTnLst>
                              <p:par>
                                <p:cTn id="68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78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78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78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450"/>
                            </p:stCondLst>
                            <p:childTnLst>
                              <p:par>
                                <p:cTn id="74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78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78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78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7150"/>
                            </p:stCondLst>
                            <p:childTnLst>
                              <p:par>
                                <p:cTn id="80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78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78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78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78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78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78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686800" cy="5029200"/>
          </a:xfrm>
        </p:spPr>
        <p:txBody>
          <a:bodyPr/>
          <a:lstStyle/>
          <a:p>
            <a:pPr>
              <a:buFontTx/>
              <a:buNone/>
            </a:pPr>
            <a:r>
              <a:rPr lang="ru-RU"/>
              <a:t>                                   </a:t>
            </a:r>
          </a:p>
          <a:p>
            <a:pPr>
              <a:buFontTx/>
              <a:buNone/>
            </a:pPr>
            <a:endParaRPr lang="ru-RU"/>
          </a:p>
          <a:p>
            <a:pPr>
              <a:buFontTx/>
              <a:buNone/>
            </a:pPr>
            <a:endParaRPr lang="ru-RU"/>
          </a:p>
          <a:p>
            <a:pPr>
              <a:buFontTx/>
              <a:buNone/>
            </a:pPr>
            <a:endParaRPr lang="ru-RU"/>
          </a:p>
          <a:p>
            <a:pPr>
              <a:buFontTx/>
              <a:buNone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r>
              <a:rPr lang="ru-RU" sz="4800" b="1" i="1" dirty="0">
                <a:solidFill>
                  <a:srgbClr val="FF0000"/>
                </a:solidFill>
                <a:latin typeface="Times New Roman" pitchFamily="18" charset="0"/>
              </a:rPr>
              <a:t>                    </a:t>
            </a:r>
            <a:r>
              <a:rPr lang="ru-RU" sz="48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Пушкин за работой   </a:t>
            </a:r>
          </a:p>
        </p:txBody>
      </p:sp>
      <p:pic>
        <p:nvPicPr>
          <p:cNvPr id="80907" name="Picture 11"/>
          <p:cNvPicPr>
            <a:picLocks noChangeAspect="1" noChangeArrowheads="1"/>
          </p:cNvPicPr>
          <p:nvPr/>
        </p:nvPicPr>
        <p:blipFill>
          <a:blip r:embed="rId2" cstate="email">
            <a:lum bright="12000" contrast="12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8600" y="533400"/>
            <a:ext cx="3238500" cy="3581400"/>
          </a:xfrm>
          <a:prstGeom prst="rect">
            <a:avLst/>
          </a:prstGeom>
          <a:noFill/>
          <a:ln w="28575">
            <a:solidFill>
              <a:srgbClr val="666699"/>
            </a:solidFill>
            <a:miter lim="800000"/>
            <a:headEnd/>
            <a:tailEnd/>
          </a:ln>
          <a:effectLst/>
        </p:spPr>
      </p:pic>
      <p:sp>
        <p:nvSpPr>
          <p:cNvPr id="80908" name="Rectangle 12"/>
          <p:cNvSpPr>
            <a:spLocks noChangeArrowheads="1"/>
          </p:cNvSpPr>
          <p:nvPr/>
        </p:nvSpPr>
        <p:spPr bwMode="auto">
          <a:xfrm>
            <a:off x="304800" y="4419600"/>
            <a:ext cx="2667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>
                <a:solidFill>
                  <a:srgbClr val="0000FF"/>
                </a:solidFill>
                <a:latin typeface="Arial" charset="0"/>
              </a:rPr>
              <a:t>  </a:t>
            </a:r>
            <a:r>
              <a:rPr lang="ru-RU" sz="2000" b="1">
                <a:solidFill>
                  <a:srgbClr val="000099"/>
                </a:solidFill>
              </a:rPr>
              <a:t>Бюро А.С. Пушкина</a:t>
            </a:r>
          </a:p>
        </p:txBody>
      </p:sp>
      <p:sp>
        <p:nvSpPr>
          <p:cNvPr id="80910" name="Rectangle 14"/>
          <p:cNvSpPr>
            <a:spLocks noChangeArrowheads="1"/>
          </p:cNvSpPr>
          <p:nvPr/>
        </p:nvSpPr>
        <p:spPr bwMode="auto">
          <a:xfrm>
            <a:off x="3733800" y="1447800"/>
            <a:ext cx="54102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rgbClr val="000099"/>
                </a:solidFill>
              </a:rPr>
              <a:t>И мысли в голове волнуются в отваге,</a:t>
            </a:r>
          </a:p>
          <a:p>
            <a:r>
              <a:rPr lang="ru-RU" sz="2400" b="1" i="1" dirty="0">
                <a:solidFill>
                  <a:srgbClr val="000099"/>
                </a:solidFill>
              </a:rPr>
              <a:t>И рифмы лёгкие навстречу им бегут,</a:t>
            </a:r>
          </a:p>
          <a:p>
            <a:r>
              <a:rPr lang="ru-RU" sz="2400" b="1" i="1" dirty="0">
                <a:solidFill>
                  <a:srgbClr val="000099"/>
                </a:solidFill>
              </a:rPr>
              <a:t>И пальцы просятся к перу, перо – к  </a:t>
            </a:r>
          </a:p>
          <a:p>
            <a:r>
              <a:rPr lang="ru-RU" sz="2400" b="1" i="1" dirty="0">
                <a:solidFill>
                  <a:srgbClr val="000099"/>
                </a:solidFill>
              </a:rPr>
              <a:t>                                                        бумаге </a:t>
            </a:r>
          </a:p>
          <a:p>
            <a:r>
              <a:rPr lang="ru-RU" sz="2400" b="1" i="1" dirty="0">
                <a:solidFill>
                  <a:srgbClr val="000099"/>
                </a:solidFill>
              </a:rPr>
              <a:t>Минута – и стихи свободно потекут.</a:t>
            </a:r>
          </a:p>
        </p:txBody>
      </p:sp>
      <p:pic>
        <p:nvPicPr>
          <p:cNvPr id="80911" name="Picture 1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95960">
            <a:off x="6324600" y="3429000"/>
            <a:ext cx="2441575" cy="3200400"/>
          </a:xfrm>
          <a:prstGeom prst="rect">
            <a:avLst/>
          </a:prstGeom>
          <a:noFill/>
          <a:ln w="28575">
            <a:solidFill>
              <a:srgbClr val="808080"/>
            </a:solidFill>
            <a:miter lim="800000"/>
            <a:headEnd/>
            <a:tailEnd/>
          </a:ln>
          <a:effectLst/>
        </p:spPr>
      </p:pic>
      <p:pic>
        <p:nvPicPr>
          <p:cNvPr id="80912" name="Picture 1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71800" y="3824288"/>
            <a:ext cx="2941638" cy="3033712"/>
          </a:xfrm>
          <a:prstGeom prst="rect">
            <a:avLst/>
          </a:prstGeom>
          <a:noFill/>
          <a:ln w="28575">
            <a:solidFill>
              <a:srgbClr val="80808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0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0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3000"/>
                                        <p:tgtEl>
                                          <p:spTgt spid="8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0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0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0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900"/>
                            </p:stCondLst>
                            <p:childTnLst>
                              <p:par>
                                <p:cTn id="31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09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9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09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700"/>
                            </p:stCondLst>
                            <p:childTnLst>
                              <p:par>
                                <p:cTn id="37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09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09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9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300"/>
                            </p:stCondLst>
                            <p:childTnLst>
                              <p:par>
                                <p:cTn id="4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09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09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09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800"/>
                            </p:stCondLst>
                            <p:childTnLst>
                              <p:par>
                                <p:cTn id="49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09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09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09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5397500" cy="6858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3472</TotalTime>
  <Words>717</Words>
  <Application>Microsoft Office PowerPoint</Application>
  <PresentationFormat>Экран (4:3)</PresentationFormat>
  <Paragraphs>179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Открытая</vt:lpstr>
      <vt:lpstr>Слайд 1</vt:lpstr>
      <vt:lpstr>Слайд 2</vt:lpstr>
      <vt:lpstr>Пушкин-ребёнок </vt:lpstr>
      <vt:lpstr>РОДИТЕЛИ</vt:lpstr>
      <vt:lpstr> </vt:lpstr>
      <vt:lpstr>НЯНЯ ПОЭТА</vt:lpstr>
      <vt:lpstr>Слайд 7</vt:lpstr>
      <vt:lpstr>                    Пушкин за работой   </vt:lpstr>
      <vt:lpstr>Слайд 9</vt:lpstr>
      <vt:lpstr>Слайд 10</vt:lpstr>
      <vt:lpstr>Слайд 11</vt:lpstr>
      <vt:lpstr>Слайд 12</vt:lpstr>
      <vt:lpstr>Мировое достояние культуры </vt:lpstr>
      <vt:lpstr>Слайд 14</vt:lpstr>
      <vt:lpstr> </vt:lpstr>
      <vt:lpstr>Слайд 16</vt:lpstr>
      <vt:lpstr>Личные вещи поэта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38 космическая</dc:creator>
  <cp:lastModifiedBy>Doom</cp:lastModifiedBy>
  <cp:revision>72</cp:revision>
  <cp:lastPrinted>1601-01-01T00:00:00Z</cp:lastPrinted>
  <dcterms:created xsi:type="dcterms:W3CDTF">1601-01-01T00:00:00Z</dcterms:created>
  <dcterms:modified xsi:type="dcterms:W3CDTF">2026-02-09T15:50:27Z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