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31"/>
  </p:notesMasterIdLst>
  <p:sldIdLst>
    <p:sldId id="260" r:id="rId2"/>
    <p:sldId id="261" r:id="rId3"/>
    <p:sldId id="259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81" r:id="rId13"/>
    <p:sldId id="262" r:id="rId14"/>
    <p:sldId id="263" r:id="rId15"/>
    <p:sldId id="264" r:id="rId16"/>
    <p:sldId id="266" r:id="rId17"/>
    <p:sldId id="268" r:id="rId18"/>
    <p:sldId id="269" r:id="rId19"/>
    <p:sldId id="271" r:id="rId20"/>
    <p:sldId id="270" r:id="rId21"/>
    <p:sldId id="272" r:id="rId22"/>
    <p:sldId id="273" r:id="rId23"/>
    <p:sldId id="274" r:id="rId24"/>
    <p:sldId id="275" r:id="rId25"/>
    <p:sldId id="277" r:id="rId26"/>
    <p:sldId id="278" r:id="rId27"/>
    <p:sldId id="279" r:id="rId28"/>
    <p:sldId id="280" r:id="rId29"/>
    <p:sldId id="276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1C660-7FAD-480D-916A-11BB83C6F7BA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808BDF-B208-4E52-8746-9AB79ECBD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45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fld id="{E64FAF0E-FAD1-4027-888E-C0EEF197B30A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fld id="{352B3376-C74C-457F-8D11-26747F7DA0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31436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46802-B7AC-4AB2-9FA6-9222A1629F00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E79DF-7A13-4682-8C8B-BC5516A01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43457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CBDB1-261E-4475-8B31-17B6FEC6E401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D77FB-26E4-458B-B1FA-1D1BEEA4E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76163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265C6-F4F7-43DD-BD5D-2952B1F39653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75E55-E92C-4E3D-9B51-99F44D446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110846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6AE25-7F65-46AE-A2A8-637260849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27576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5C19A-04F4-436F-9B26-FB9C4DAFF26C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EE56A-0C7F-4BCF-BE07-0F09AA423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208764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89305-A0B2-42D8-B254-59450E75EEC0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3FB04-782A-4C8B-A25C-1D2B5E630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359783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CCB58-AF5F-4AE0-8EFC-87026DA44AD1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3FCCF-6E1A-4EDD-81E1-427DA005A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757414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060-8D58-4326-85D3-5D5ACEB00055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06747-A331-4B2C-85A6-A783176BB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181727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567EF-EE75-40AB-BC01-06B16D09C02C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ED746-6432-47C5-AA2B-8E64EC3A2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45677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CD301-015C-43B0-8D93-BA99034BA282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83A31-0305-4436-A33C-72E2CFBE7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15251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3952D-1EE0-4E0A-B9E8-6E37D6D088E9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A1069-AB31-4239-8B00-B3C3718C0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299732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05A03-D81F-4CEE-9A27-34F2DD83AC99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3AEA4-99C7-43B4-A318-5138C3279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24754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  <a:cs typeface="+mn-cs"/>
              </a:defRPr>
            </a:lvl1pPr>
          </a:lstStyle>
          <a:p>
            <a:pPr>
              <a:defRPr/>
            </a:pPr>
            <a:fld id="{E40FA8F8-6B47-4DEE-9422-5730A0C6C88F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  <a:cs typeface="+mn-cs"/>
              </a:defRPr>
            </a:lvl1pPr>
          </a:lstStyle>
          <a:p>
            <a:pPr>
              <a:defRPr/>
            </a:pPr>
            <a:fld id="{91B7960C-B7A7-47AB-94CB-A016E1F35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9" r:id="rId13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jpeg"/><Relationship Id="rId7" Type="http://schemas.openxmlformats.org/officeDocument/2006/relationships/hyperlink" Target="http://russia.internetdsl.pl/gerb.files/image030.jpg" TargetMode="External"/><Relationship Id="rId2" Type="http://schemas.openxmlformats.org/officeDocument/2006/relationships/hyperlink" Target="http://www.megabook.ru/MObjects2/data/pict2006/new1/05pg001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hyperlink" Target="http://img-fotki.yandex.ru/get/4807/na-blyudatel.3d/0_4b3c6_81d699ad_XL" TargetMode="Externa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f/f4/Ivan_grozny_frame.jpg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hyperlink" Target="http://www.wwww4.com/w1868/999006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dic.academic.ru/pictures/bse/jpg/0248816316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hyperlink" Target="http://karnaval.my1.ru/_bl/11/23531272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media" Target="../media/media4.mp3"/><Relationship Id="rId7" Type="http://schemas.openxmlformats.org/officeDocument/2006/relationships/image" Target="../media/image4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news.port38.ru/wp-content/uploads/cache/30884_NpAdvHover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kcbdx.ru/_fr/1/7281229.gi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://geno.ametist-e.ru/pictures/gerb_prostoy_500x687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geno.ametist-e.ru/pictures/gerb_slozny_500x687.jpg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geno.ametist-e.ru/pictures/gerb_sredniy_500x687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img11.nnm.ru/8/e/e/8/f/c6d5109915e9a93e225aff00904.png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upload.wikimedia.org/wikipedia/commons/thumb/9/9d/Saint_george_raphael.jpg/456px-Saint_george_raphael.jpg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img11.nnm.ru/8/e/e/8/f/c6d5109915e9a93e225aff00904.png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upload.wikimedia.org/wikipedia/commons/f/f4/Ivan_grozny_frame.jpg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ДОКУМЕНТЫ Светы\Работа\ПВМО\2011-2012 уч.год\1 сетября\символика в картинках\24144b725b9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effectLst>
            <a:softEdge rad="635000"/>
          </a:effectLst>
        </p:spPr>
      </p:pic>
      <p:sp>
        <p:nvSpPr>
          <p:cNvPr id="5" name="TextBox 4"/>
          <p:cNvSpPr txBox="1"/>
          <p:nvPr/>
        </p:nvSpPr>
        <p:spPr>
          <a:xfrm>
            <a:off x="2948073" y="4611231"/>
            <a:ext cx="6195927" cy="224676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«Язык символов- это язык,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в котором внешний мир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есть символ внутреннего мира,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символ души  и разума»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                                          Э. </a:t>
            </a:r>
            <a:r>
              <a:rPr lang="ru-RU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Фром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Государственная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символика России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Картинка 36 из 1471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7" descr="i?id=259606711-50-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Picture 9" descr="Картинка 44 из 14719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0" name="Picture 14" descr="Картинка 149 из 15527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7" dur="5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5" descr="C:\Users\Администратор\Documents\кл.рук\на конкурс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323528" y="782638"/>
            <a:ext cx="8606160" cy="579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4400" b="1" dirty="0" smtClean="0">
                <a:latin typeface="Times New Roman" pitchFamily="18" charset="0"/>
                <a:cs typeface="Times New Roman" pitchFamily="18" charset="0"/>
              </a:rPr>
              <a:t>Наш флаг имеет прямоугольную форму и состоит из трёх горизонтальных полос.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5400" b="1" dirty="0" smtClean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lang="ru-RU" altLang="ru-RU" sz="5400" b="1" dirty="0" smtClean="0">
                <a:latin typeface="Times New Roman" pitchFamily="18" charset="0"/>
                <a:cs typeface="Times New Roman" pitchFamily="18" charset="0"/>
              </a:rPr>
              <a:t> цвет означает мир, чистоту.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5400" b="1" dirty="0" smtClean="0">
                <a:solidFill>
                  <a:srgbClr val="091EB7"/>
                </a:solidFill>
                <a:latin typeface="Times New Roman" pitchFamily="18" charset="0"/>
                <a:cs typeface="Times New Roman" pitchFamily="18" charset="0"/>
              </a:rPr>
              <a:t>Синий</a:t>
            </a:r>
            <a:r>
              <a:rPr lang="ru-RU" altLang="ru-RU" sz="5400" b="1" dirty="0" smtClean="0">
                <a:latin typeface="Times New Roman" pitchFamily="18" charset="0"/>
                <a:cs typeface="Times New Roman" pitchFamily="18" charset="0"/>
              </a:rPr>
              <a:t> – небо, верность и правду.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altLang="ru-RU" sz="5400" b="1" dirty="0" smtClean="0">
                <a:latin typeface="Times New Roman" pitchFamily="18" charset="0"/>
                <a:cs typeface="Times New Roman" pitchFamily="18" charset="0"/>
              </a:rPr>
              <a:t> – храбрость.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0"/>
            <a:ext cx="2977254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ФЛАГ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D:\РАБОТА\ПВМО\2011-2012 уч.год\1 сетября\символика в картинках\3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85852" y="0"/>
            <a:ext cx="6500858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</a:t>
            </a:r>
          </a:p>
          <a:p>
            <a:pPr algn="ctr"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«флаг»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РАБОТА\ПВМО\2011-2012 уч.год\1 сетября\символика в картинках\d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770" y="836712"/>
            <a:ext cx="622798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Что такое флаг?</a:t>
            </a:r>
          </a:p>
        </p:txBody>
      </p:sp>
      <p:sp>
        <p:nvSpPr>
          <p:cNvPr id="1638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1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323850" y="1804988"/>
            <a:ext cx="882015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4000">
                <a:latin typeface="Times New Roman" pitchFamily="18" charset="0"/>
                <a:cs typeface="Times New Roman" pitchFamily="18" charset="0"/>
              </a:rPr>
              <a:t> полотнище на древке или шнуре;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4000">
                <a:latin typeface="Times New Roman" pitchFamily="18" charset="0"/>
                <a:cs typeface="Times New Roman" pitchFamily="18" charset="0"/>
              </a:rPr>
              <a:t> древка или шнур, определённой раскраски;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4000">
                <a:latin typeface="Times New Roman" pitchFamily="18" charset="0"/>
                <a:cs typeface="Times New Roman" pitchFamily="18" charset="0"/>
              </a:rPr>
              <a:t> полотнище на древке или шнуре, определённой раскраски.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800" b="0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800" b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14356"/>
            <a:ext cx="9644130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веке появились гербовые знамёна – предшественники государственного флага? </a:t>
            </a:r>
          </a:p>
        </p:txBody>
      </p:sp>
      <p:sp>
        <p:nvSpPr>
          <p:cNvPr id="17412" name="Прямоугольник 7"/>
          <p:cNvSpPr>
            <a:spLocks noChangeArrowheads="1"/>
          </p:cNvSpPr>
          <p:nvPr/>
        </p:nvSpPr>
        <p:spPr bwMode="auto">
          <a:xfrm>
            <a:off x="968375" y="3357563"/>
            <a:ext cx="850106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14400" indent="-9144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4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конец XVI века</a:t>
            </a:r>
            <a:endParaRPr lang="ru-RU" alt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4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начало XVII века</a:t>
            </a:r>
            <a:endParaRPr lang="ru-RU" alt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4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середина XVII века</a:t>
            </a:r>
            <a:endParaRPr lang="ru-RU" alt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4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конец XVII века</a:t>
            </a:r>
            <a:endParaRPr lang="ru-RU" altLang="ru-RU" sz="6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2500313"/>
            <a:ext cx="3332162" cy="43576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9459" name="Picture 4" descr="Картинка 87 из 3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34"/>
            <a:ext cx="3571875" cy="5032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843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3</a:t>
            </a:r>
            <a:endParaRPr lang="ru-RU" altLang="ru-RU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04" y="1000108"/>
            <a:ext cx="533511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Чей это герб?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3125" y="2133600"/>
            <a:ext cx="6726238" cy="2400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Алексея Михайловича</a:t>
            </a: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Петра 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дминистратор\Pictures\300px-Flag_of_Russi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4</a:t>
            </a:r>
            <a:endParaRPr lang="ru-RU" alt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714356"/>
            <a:ext cx="8463884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В каком году был принят Петром </a:t>
            </a:r>
            <a:r>
              <a:rPr lang="en-US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I</a:t>
            </a: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бело-сине-красный флаг? 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2347913" y="2946400"/>
            <a:ext cx="4357687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5400">
                <a:latin typeface="Times New Roman" pitchFamily="18" charset="0"/>
                <a:cs typeface="Times New Roman" pitchFamily="18" charset="0"/>
              </a:rPr>
              <a:t>  1700 г</a:t>
            </a:r>
          </a:p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5400">
                <a:latin typeface="Times New Roman" pitchFamily="18" charset="0"/>
                <a:cs typeface="Times New Roman" pitchFamily="18" charset="0"/>
              </a:rPr>
              <a:t>  1703 г</a:t>
            </a:r>
          </a:p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5400">
                <a:latin typeface="Times New Roman" pitchFamily="18" charset="0"/>
                <a:cs typeface="Times New Roman" pitchFamily="18" charset="0"/>
              </a:rPr>
              <a:t>  1705 г</a:t>
            </a:r>
          </a:p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r>
              <a:rPr lang="ru-RU" altLang="ru-RU" sz="5400">
                <a:latin typeface="Times New Roman" pitchFamily="18" charset="0"/>
                <a:cs typeface="Times New Roman" pitchFamily="18" charset="0"/>
              </a:rPr>
              <a:t>  1707 г</a:t>
            </a:r>
          </a:p>
          <a:p>
            <a:pPr eaLnBrk="1" hangingPunct="1">
              <a:spcBef>
                <a:spcPct val="0"/>
              </a:spcBef>
              <a:buSzTx/>
              <a:buFont typeface="Impact" pitchFamily="34" charset="0"/>
              <a:buAutoNum type="arabicPeriod"/>
            </a:pPr>
            <a:endParaRPr lang="ru-RU" altLang="ru-RU" sz="5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full_Fl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-285750" y="428625"/>
            <a:ext cx="9144000" cy="609600"/>
          </a:xfrm>
        </p:spPr>
        <p:txBody>
          <a:bodyPr/>
          <a:lstStyle/>
          <a:p>
            <a:pPr algn="ctr" eaLnBrk="1" hangingPunct="1"/>
            <a:r>
              <a:rPr lang="ru-RU" alt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5</a:t>
            </a:r>
            <a:endParaRPr lang="ru-RU" altLang="ru-RU" sz="4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5819" y="2924944"/>
            <a:ext cx="707236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Какой флаг был символом монархии?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6</a:t>
            </a:r>
            <a:endParaRPr lang="ru-RU" alt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36712"/>
            <a:ext cx="8001056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Что означают цвета Российского флага?</a:t>
            </a: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0" y="2924175"/>
            <a:ext cx="9144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</a:pPr>
            <a:r>
              <a:rPr lang="ru-RU" altLang="ru-RU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Белый</a:t>
            </a:r>
            <a:r>
              <a:rPr lang="ru-RU" altLang="ru-RU" sz="3600">
                <a:latin typeface="Times New Roman" pitchFamily="18" charset="0"/>
                <a:cs typeface="Times New Roman" pitchFamily="18" charset="0"/>
              </a:rPr>
              <a:t> – мир, чистоту,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600">
                <a:latin typeface="Times New Roman" pitchFamily="18" charset="0"/>
                <a:cs typeface="Times New Roman" pitchFamily="18" charset="0"/>
              </a:rPr>
              <a:t>совершенство, непорочность;</a:t>
            </a:r>
          </a:p>
          <a:p>
            <a:pPr eaLnBrk="1" hangingPunct="1">
              <a:spcBef>
                <a:spcPct val="0"/>
              </a:spcBef>
              <a:buSzTx/>
            </a:pPr>
            <a:r>
              <a:rPr lang="ru-RU" altLang="ru-RU" sz="3600">
                <a:solidFill>
                  <a:srgbClr val="091EB7"/>
                </a:solidFill>
                <a:latin typeface="Times New Roman" pitchFamily="18" charset="0"/>
                <a:cs typeface="Times New Roman" pitchFamily="18" charset="0"/>
              </a:rPr>
              <a:t> Синий</a:t>
            </a:r>
            <a:r>
              <a:rPr lang="ru-RU" altLang="ru-RU" sz="3600">
                <a:latin typeface="Times New Roman" pitchFamily="18" charset="0"/>
                <a:cs typeface="Times New Roman" pitchFamily="18" charset="0"/>
              </a:rPr>
              <a:t> – веру и верность, постоянство; </a:t>
            </a:r>
          </a:p>
          <a:p>
            <a:pPr eaLnBrk="1" hangingPunct="1">
              <a:spcBef>
                <a:spcPct val="0"/>
              </a:spcBef>
              <a:buSzTx/>
            </a:pPr>
            <a:r>
              <a:rPr lang="ru-RU" alt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Красный</a:t>
            </a:r>
            <a:r>
              <a:rPr lang="ru-RU" altLang="ru-RU" sz="3600">
                <a:latin typeface="Times New Roman" pitchFamily="18" charset="0"/>
                <a:cs typeface="Times New Roman" pitchFamily="18" charset="0"/>
              </a:rPr>
              <a:t> – энергию,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600">
                <a:latin typeface="Times New Roman" pitchFamily="18" charset="0"/>
                <a:cs typeface="Times New Roman" pitchFamily="18" charset="0"/>
              </a:rPr>
              <a:t>силу, кровь, пролитую за Отчество.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600" b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ОКУМЕНТЫ Светы\Работа\ПВМО\2011-2012 уч.год\1 сетября\символика в картинках\24144b725b9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348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7" name="Picture 5" descr="D:\ДОКУМЕНТЫ Светы\Работа\ПВМО\2011-2012 уч.год\1 сетября\символика в картинках\noty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66503">
            <a:off x="-233830" y="36382"/>
            <a:ext cx="3958597" cy="4429132"/>
          </a:xfrm>
          <a:prstGeom prst="rect">
            <a:avLst/>
          </a:prstGeom>
          <a:noFill/>
          <a:effectLst>
            <a:softEdge rad="635000"/>
          </a:effectLst>
          <a:scene3d>
            <a:camera prst="perspectiveContrastingRightFacing"/>
            <a:lightRig rig="threePt" dir="t"/>
          </a:scene3d>
        </p:spPr>
      </p:pic>
      <p:sp>
        <p:nvSpPr>
          <p:cNvPr id="4" name="Прямоугольник 3"/>
          <p:cNvSpPr/>
          <p:nvPr/>
        </p:nvSpPr>
        <p:spPr>
          <a:xfrm>
            <a:off x="3214678" y="0"/>
            <a:ext cx="2151551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гимн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9" name="Picture 5" descr="D:\ДОКУМЕНТЫ Светы\Работа\ПВМО\2011-2012 уч.год\1 сетября\символика в картинках\noty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4612" y="3317481"/>
            <a:ext cx="3957590" cy="4429132"/>
          </a:xfrm>
          <a:prstGeom prst="rect">
            <a:avLst/>
          </a:prstGeom>
          <a:noFill/>
          <a:effectLst>
            <a:softEdge rad="635000"/>
          </a:effectLst>
          <a:scene3d>
            <a:camera prst="isometricTopUp"/>
            <a:lightRig rig="threePt" dir="t"/>
          </a:scene3d>
        </p:spPr>
      </p:pic>
      <p:pic>
        <p:nvPicPr>
          <p:cNvPr id="8" name="Picture 5" descr="D:\ДОКУМЕНТЫ Светы\Работа\ПВМО\2011-2012 уч.год\1 сетября\символика в картинках\noty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1733" y="2838989"/>
            <a:ext cx="4464496" cy="5609153"/>
          </a:xfrm>
          <a:prstGeom prst="rect">
            <a:avLst/>
          </a:prstGeom>
          <a:noFill/>
          <a:effectLst>
            <a:softEdge rad="635000"/>
          </a:effectLst>
          <a:scene3d>
            <a:camera prst="isometricOffAxis1Top"/>
            <a:lightRig rig="threePt" dir="t"/>
          </a:scene3d>
        </p:spPr>
      </p:pic>
      <p:sp>
        <p:nvSpPr>
          <p:cNvPr id="6" name="Прямоугольник 5"/>
          <p:cNvSpPr/>
          <p:nvPr/>
        </p:nvSpPr>
        <p:spPr>
          <a:xfrm>
            <a:off x="0" y="1500174"/>
            <a:ext cx="9144000" cy="403187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это торжественная песня или мелодия, которая исполняется в особых, торжественных случаях: во время национальных праздников, подъема Государственного флага РФ, торжественных собраний, во время проведения воинских ритуалов и спортивных соревнований.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D:\ДОКУМЕНТЫ Светы\Работа\ПВМО\2011-2012 уч.год\1 сетября\символика в картинках\rk_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D:\ДОКУМЕНТЫ Светы\Работа\ПВМО\2011-2012 уч.год\1 сетября\символика в картинках\08218d696400586532dbde255fd0577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86700"/>
            <a:ext cx="4572000" cy="343955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5123" name="Picture 3" descr="D:\ДОКУМЕНТЫ Светы\Работа\ПВМО\2011-2012 уч.год\1 сетября\символика в картинках\7865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4645713" cy="307181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5122" name="Picture 2" descr="D:\ДОКУМЕНТЫ Светы\Работа\ПВМО\2011-2012 уч.год\1 сетября\символика в картинках\panorama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609600"/>
          </a:xfrm>
          <a:ln>
            <a:miter lim="800000"/>
            <a:headEnd/>
            <a:tailEnd/>
          </a:ln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  <a:extLst/>
        </p:spPr>
        <p:txBody>
          <a:bodyPr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Олицетворяют родную землю</a:t>
            </a:r>
            <a:b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- ее символы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127" name="Содержимое 2"/>
          <p:cNvSpPr>
            <a:spLocks noGrp="1"/>
          </p:cNvSpPr>
          <p:nvPr>
            <p:ph idx="1"/>
          </p:nvPr>
        </p:nvSpPr>
        <p:spPr>
          <a:xfrm>
            <a:off x="1143000" y="928688"/>
            <a:ext cx="7062788" cy="5410200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>
              <a:buFontTx/>
              <a:buNone/>
            </a:pPr>
            <a:endParaRPr lang="ru-RU" altLang="ru-RU" sz="3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Как вы понимаете слово «символ»?</a:t>
            </a:r>
          </a:p>
          <a:p>
            <a:pPr eaLnBrk="1" hangingPunct="1"/>
            <a:endParaRPr lang="ru-RU" altLang="ru-RU" sz="3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Какие символы  вы  знаете?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23556" name="Picture 5" descr="Картинка 17 из 347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http://img1.liveinternet.ru/images/attach/c/2/72/500/72500646_047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2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Прямоугольник 4"/>
          <p:cNvSpPr>
            <a:spLocks noChangeArrowheads="1"/>
          </p:cNvSpPr>
          <p:nvPr/>
        </p:nvSpPr>
        <p:spPr bwMode="auto">
          <a:xfrm>
            <a:off x="179512" y="5085184"/>
            <a:ext cx="864095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Преображенский марш </a:t>
            </a:r>
            <a:br>
              <a:rPr lang="ru-RU" alt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</a:br>
            <a:r>
              <a:rPr lang="ru-RU" alt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Петра Великого</a:t>
            </a:r>
          </a:p>
        </p:txBody>
      </p:sp>
      <p:pic>
        <p:nvPicPr>
          <p:cNvPr id="2" name="Преображенский марш Петра Великого - Лейб-гвардии Преображенского Его Величества полка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888" y="6248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Картинка 16 из 767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5" y="167477"/>
            <a:ext cx="4525615" cy="52279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7" descr="Картинка 4 из 100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50" y="1484314"/>
            <a:ext cx="3739154" cy="516824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80528" y="5395449"/>
            <a:ext cx="576064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Жуковский </a:t>
            </a:r>
          </a:p>
          <a:p>
            <a:pPr algn="ctr">
              <a:defRPr/>
            </a:pPr>
            <a:r>
              <a:rPr lang="ru-RU" alt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Василий Андреевич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5931" y="0"/>
            <a:ext cx="5376985" cy="181588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Львов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alt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Алексей Федорович</a:t>
            </a:r>
          </a:p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1" name="Picture 13" descr="http://stat17.privet.ru/lr/0a0a8bd91eececb634c8d37595ec4c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212" y="165872"/>
            <a:ext cx="5092785" cy="6575496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11" descr="http://alchevskpravoslavniy.ru/wp-content/uploads/2010/05/i5208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4964"/>
            <a:ext cx="4509819" cy="62373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узыкa гимна князь Львов слова поэт Жуковский - Гимн Российской Империи - Боже, Царя храни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223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3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http://gorod.tomsk.ru/uploads/46133/1266507891/pl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358" y="0"/>
            <a:ext cx="4680358" cy="68548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8681" name="Picture 9" descr="http://www.imageup.ru/img253/1165241/yach21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6409"/>
            <a:ext cx="4587955" cy="687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Интернационал - Международный коммунистический гимн, первый государственный гимн РСФСР и СССР (рус., сокр.)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60928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Хор И Оркестр Красной Армии - Гимн СССР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245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0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765175"/>
          </a:xfrm>
        </p:spPr>
        <p:txBody>
          <a:bodyPr/>
          <a:lstStyle/>
          <a:p>
            <a:pPr algn="ctr" eaLnBrk="1" hangingPunct="1"/>
            <a:r>
              <a:rPr lang="ru-RU" altLang="ru-RU" sz="4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714375"/>
            <a:ext cx="8229600" cy="4530725"/>
          </a:xfrm>
        </p:spPr>
        <p:txBody>
          <a:bodyPr/>
          <a:lstStyle/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Россия — священная наша держава.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Россия — любимая наша страна.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Могучая воля, великая слава 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Твое достоянье на все времена!</a:t>
            </a:r>
            <a:endParaRPr lang="ru-RU" altLang="ru-RU" sz="2000" i="1" smtClean="0">
              <a:solidFill>
                <a:srgbClr val="091EB7"/>
              </a:solidFill>
              <a:latin typeface="Times New Roman" pitchFamily="18" charset="0"/>
            </a:endParaRP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i="1" smtClean="0">
                <a:solidFill>
                  <a:srgbClr val="091EB7"/>
                </a:solidFill>
                <a:latin typeface="Times New Roman" pitchFamily="18" charset="0"/>
              </a:rPr>
              <a:t>Припев.</a:t>
            </a:r>
            <a:endParaRPr lang="ru-RU" altLang="ru-RU" sz="2000" smtClean="0">
              <a:solidFill>
                <a:srgbClr val="091EB7"/>
              </a:solidFill>
              <a:latin typeface="Times New Roman" pitchFamily="18" charset="0"/>
            </a:endParaRP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Славься, Отечество наше свободное,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Братских народов союз вековой,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Предками данная мудрость народная!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Славься, страна! Мы гордимся тобой!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smtClean="0">
              <a:solidFill>
                <a:srgbClr val="091EB7"/>
              </a:solidFill>
              <a:latin typeface="Times New Roman" pitchFamily="18" charset="0"/>
            </a:endParaRP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От южных морей до полярного края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Раскинулись наши леса и поля.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Одна ты на свете! Одна ты такая —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Хранимая Богом родная земля!</a:t>
            </a:r>
            <a:endParaRPr lang="ru-RU" altLang="ru-RU" sz="2000" i="1" smtClean="0">
              <a:solidFill>
                <a:srgbClr val="091EB7"/>
              </a:solidFill>
              <a:latin typeface="Times New Roman" pitchFamily="18" charset="0"/>
            </a:endParaRP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i="1" smtClean="0">
                <a:solidFill>
                  <a:srgbClr val="091EB7"/>
                </a:solidFill>
                <a:latin typeface="Times New Roman" pitchFamily="18" charset="0"/>
              </a:rPr>
              <a:t>Припев.</a:t>
            </a:r>
            <a:endParaRPr lang="ru-RU" altLang="ru-RU" sz="2000" smtClean="0">
              <a:solidFill>
                <a:srgbClr val="091EB7"/>
              </a:solidFill>
              <a:latin typeface="Times New Roman" pitchFamily="18" charset="0"/>
            </a:endParaRP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Широкий простор для мечты и для жизни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Грядущие нам открывают года.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Нам силу дает наша верность Отчизне.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Так было, так есть и так будет всегда!</a:t>
            </a:r>
          </a:p>
          <a:p>
            <a:pPr indent="1905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smtClean="0">
                <a:solidFill>
                  <a:srgbClr val="091EB7"/>
                </a:solidFill>
                <a:latin typeface="Times New Roman" pitchFamily="18" charset="0"/>
              </a:rPr>
              <a:t>(муз. А. Александрова, сл. С. Михалкова)</a:t>
            </a:r>
          </a:p>
        </p:txBody>
      </p:sp>
      <p:pic>
        <p:nvPicPr>
          <p:cNvPr id="2" name="Гимн России - Государственный Академический Симфонический оркестр России, сводный хор Большого театра России и Московского музыкального театра им. К.С.Станиславского и В.И.Немировича-Данченко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61880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024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24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024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024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26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D:\РАБОТА\ПВМО\2011-2012 уч.год\1 сетября\символика в картинках\1275215321_rrrr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3072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4189">
            <a:off x="550851" y="653616"/>
            <a:ext cx="3562350" cy="4667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3423">
            <a:off x="5014752" y="1732019"/>
            <a:ext cx="3562350" cy="4667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14612" y="0"/>
            <a:ext cx="3921779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</a:t>
            </a:r>
          </a:p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«ГИМН»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№1</a:t>
            </a:r>
          </a:p>
        </p:txBody>
      </p:sp>
      <p:sp>
        <p:nvSpPr>
          <p:cNvPr id="29699" name="Rectangle 1"/>
          <p:cNvSpPr>
            <a:spLocks noChangeArrowheads="1"/>
          </p:cNvSpPr>
          <p:nvPr/>
        </p:nvSpPr>
        <p:spPr bwMode="auto">
          <a:xfrm>
            <a:off x="357188" y="2971800"/>
            <a:ext cx="7586662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457200" indent="-4572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Гимн РФ;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«Боже, царя храни»;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Гимн СССР;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Интернационал;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«Преображенский марш Петра Великого».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04"/>
            <a:ext cx="914400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Расставить названия гимнов в  порядке появления в свет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2</a:t>
            </a: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Arial" charset="0"/>
              </a:rPr>
              <a:t>. </a:t>
            </a: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179388" y="2247900"/>
            <a:ext cx="8678862" cy="461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300000"/>
              <a:buChar char="–"/>
              <a:defRPr sz="2000"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300000"/>
              <a:buChar char="•"/>
              <a:defRPr sz="2400"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300000"/>
              <a:buChar char="–"/>
              <a:defRPr sz="1600"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300000"/>
              <a:buChar char="»"/>
              <a:defRPr sz="1600"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М.И. Глинки; </a:t>
            </a:r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на слова В.А. Жуковского;</a:t>
            </a:r>
          </a:p>
          <a:p>
            <a:pPr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композитор А.В. Александров </a:t>
            </a:r>
          </a:p>
          <a:p>
            <a:pPr>
              <a:lnSpc>
                <a:spcPct val="15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  на слова С.В. Михалкова и Г.Г. Эль-Регистана; </a:t>
            </a:r>
          </a:p>
          <a:p>
            <a:pPr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П. Дегейтер; </a:t>
            </a:r>
          </a:p>
          <a:p>
            <a:pPr>
              <a:lnSpc>
                <a:spcPct val="150000"/>
              </a:lnSpc>
              <a:spcBef>
                <a:spcPct val="0"/>
              </a:spcBef>
              <a:buSzTx/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 композитор А.В. Александров на слова С.В. Михалкова</a:t>
            </a:r>
            <a:endParaRPr lang="ru-RU" alt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8858312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Соотнести названия гимнов с именами и фамилиями людей их написавших.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 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00108"/>
            <a:ext cx="914400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Прослушайте отрывок и определите, какой это гимн (название).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32772" name="Picture 5" descr="Картинка 8 из 6150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25400"/>
            <a:ext cx="9148763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 Светы\Работа\ПВМО\2011-2012 уч.год\1 сетября\символика в картинках\24144b725b9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effectLst>
            <a:softEdge rad="635000"/>
          </a:effectLst>
        </p:spPr>
      </p:pic>
      <p:pic>
        <p:nvPicPr>
          <p:cNvPr id="3080" name="Picture 8" descr="D:\ДОКУМЕНТЫ Светы\Работа\ПВМО\2011-2012 уч.год\1 сетября\символика в картинках\18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71802" cy="292893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5" descr="D:\ДОКУМЕНТЫ Светы\Работа\ПВМО\2011-2012 уч.год\1 сетября\символика в картинках\noty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786058"/>
            <a:ext cx="2782971" cy="4429132"/>
          </a:xfrm>
          <a:prstGeom prst="rect">
            <a:avLst/>
          </a:prstGeom>
          <a:noFill/>
          <a:effectLst>
            <a:softEdge rad="635000"/>
          </a:effectLst>
          <a:scene3d>
            <a:camera prst="perspectiveContrastingRightFacing"/>
            <a:lightRig rig="threePt" dir="t"/>
          </a:scene3d>
        </p:spPr>
      </p:pic>
      <p:pic>
        <p:nvPicPr>
          <p:cNvPr id="3082" name="Picture 10" descr="D:\ДОКУМЕНТЫ Светы\Работа\ПВМО\2011-2012 уч.год\1 сетября\символика в картинках\moscow_cremlin-11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642715" cy="685800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084" name="Picture 12" descr="D:\ДОКУМЕНТЫ Светы\Работа\ПВМО\2011-2012 уч.год\1 сетября\символика в картинках\8b5758cc-a2d4-47a3-b8b9-052138bf8e6c_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9" y="0"/>
            <a:ext cx="3428992" cy="25717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076" name="Picture 4" descr="D:\ДОКУМЕНТЫ Светы\Работа\ПВМО\2011-2012 уч.год\1 сетября\символика в картинках\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2000240"/>
            <a:ext cx="2786043" cy="2786043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" name="Picture 13" descr="D:\ДОКУМЕНТЫ Светы\Работа\ПВМО\2011-2012 уч.год\1 сетября\символика в картинках\614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0"/>
            <a:ext cx="3901440" cy="260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3" name="TextBox 22"/>
          <p:cNvSpPr txBox="1"/>
          <p:nvPr/>
        </p:nvSpPr>
        <p:spPr>
          <a:xfrm>
            <a:off x="4286248" y="1714488"/>
            <a:ext cx="768159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ГЕРБ</a:t>
            </a:r>
          </a:p>
        </p:txBody>
      </p:sp>
      <p:pic>
        <p:nvPicPr>
          <p:cNvPr id="6159" name="Picture 15" descr="http://www.orenburg-gov.ru/magnoliaPublic/regportal/News/OfficialChronics/2009-11-06-12-34-5/PageContent/0/body_files/file0/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916" y="3614679"/>
            <a:ext cx="2194412" cy="27718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5" name="TextBox 24"/>
          <p:cNvSpPr txBox="1"/>
          <p:nvPr/>
        </p:nvSpPr>
        <p:spPr>
          <a:xfrm>
            <a:off x="2214546" y="2786058"/>
            <a:ext cx="877163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ГИМН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928670"/>
            <a:ext cx="854721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ФЛАГ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0" y="4143380"/>
            <a:ext cx="8715404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символика России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Картинка 5 из 8744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964612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Картинка 15 из 1450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21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Картинка 44 из 1461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33375"/>
            <a:ext cx="295275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9" descr="Картинка 47 из 14618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052513"/>
            <a:ext cx="305911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30163" y="0"/>
            <a:ext cx="9144001" cy="836613"/>
          </a:xfrm>
          <a:solidFill>
            <a:schemeClr val="accent2"/>
          </a:solidFill>
        </p:spPr>
        <p:txBody>
          <a:bodyPr/>
          <a:lstStyle/>
          <a:p>
            <a:pPr algn="ctr"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ГЕРБ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908050"/>
            <a:ext cx="4752975" cy="5410200"/>
          </a:xfrm>
        </p:spPr>
        <p:txBody>
          <a:bodyPr/>
          <a:lstStyle/>
          <a:p>
            <a:pPr eaLnBrk="1" hangingPunct="1">
              <a:defRPr/>
            </a:pPr>
            <a:endParaRPr lang="ru-RU" altLang="ru-RU" sz="2800" dirty="0" smtClean="0"/>
          </a:p>
          <a:p>
            <a:pPr marL="0" indent="0" eaLnBrk="1" hangingPunct="1">
              <a:buFontTx/>
              <a:buNone/>
              <a:defRPr/>
            </a:pPr>
            <a:r>
              <a:rPr lang="ru-RU" altLang="ru-RU" sz="4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Герб</a:t>
            </a: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знак отличия, важнейшая эмблема государства, города, области, а также отдельных лиц и родов.</a:t>
            </a:r>
          </a:p>
        </p:txBody>
      </p:sp>
      <p:pic>
        <p:nvPicPr>
          <p:cNvPr id="9220" name="Picture 5" descr="Картинка 1 из 12305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557338"/>
            <a:ext cx="3900488" cy="457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0" grpId="1" animBg="1"/>
      <p:bldP spid="717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350"/>
            <a:ext cx="8229600" cy="1139825"/>
          </a:xfrm>
        </p:spPr>
        <p:txBody>
          <a:bodyPr/>
          <a:lstStyle/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Святой Георгий Победоносец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1341438"/>
            <a:ext cx="4038600" cy="453072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Изображение всадника, пронзающего копьем змея, называют Святым Георгием Победоносцем. </a:t>
            </a:r>
          </a:p>
          <a:p>
            <a:pPr marL="0" indent="0" eaLnBrk="1" hangingPunct="1">
              <a:buFontTx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Это изображение напоминает об одном из самых известных его подвигов.</a:t>
            </a:r>
          </a:p>
        </p:txBody>
      </p:sp>
      <p:pic>
        <p:nvPicPr>
          <p:cNvPr id="10244" name="Picture 10" descr="Картинка 9 из 4103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4787900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Картинка 1 из 12305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260350"/>
            <a:ext cx="5616575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Картинка 87 из 3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84" y="287"/>
            <a:ext cx="4569224" cy="6713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5" name="Picture 7" descr="http://domfis.narod.ru/RusianHistory/BIOGRAPH/45-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340" y="0"/>
            <a:ext cx="4608660" cy="6713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4337646" y="4889486"/>
            <a:ext cx="5004048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СОФЬЯ ПАЛЕОЛОГ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720482"/>
            <a:ext cx="367240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alt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  <a:r>
              <a:rPr lang="en-US" alt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Vet@</dc:creator>
  <cp:lastModifiedBy>Светлана</cp:lastModifiedBy>
  <cp:revision>96</cp:revision>
  <dcterms:modified xsi:type="dcterms:W3CDTF">2014-01-22T13:17:06Z</dcterms:modified>
</cp:coreProperties>
</file>