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5" r:id="rId1"/>
    <p:sldMasterId id="2147483666" r:id="rId2"/>
    <p:sldMasterId id="2147483667" r:id="rId3"/>
    <p:sldMasterId id="214748366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300" y="-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5943601" cy="53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2"/>
          </p:nvPr>
        </p:nvSpPr>
        <p:spPr>
          <a:xfrm>
            <a:off x="7085012" y="2209799"/>
            <a:ext cx="3657600" cy="2091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684212" y="4487862"/>
            <a:ext cx="8534400" cy="150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SzPts val="224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2"/>
          </p:nvPr>
        </p:nvSpPr>
        <p:spPr>
          <a:xfrm>
            <a:off x="684211" y="1270529"/>
            <a:ext cx="4937655" cy="303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3"/>
          </p:nvPr>
        </p:nvSpPr>
        <p:spPr>
          <a:xfrm>
            <a:off x="6079066" y="685800"/>
            <a:ext cx="466513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SzPts val="224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4"/>
          </p:nvPr>
        </p:nvSpPr>
        <p:spPr>
          <a:xfrm>
            <a:off x="5806545" y="1262062"/>
            <a:ext cx="4929188" cy="303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684212" y="4487862"/>
            <a:ext cx="8534400" cy="150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>
            <a:off x="684211" y="685800"/>
            <a:ext cx="4937655" cy="361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2"/>
          </p:nvPr>
        </p:nvSpPr>
        <p:spPr>
          <a:xfrm>
            <a:off x="5808133" y="685801"/>
            <a:ext cx="4934479" cy="361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E5D08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684212" y="4487862"/>
            <a:ext cx="8534400" cy="150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8534400" cy="3614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420"/>
              </a:spcBef>
              <a:spcAft>
                <a:spcPts val="0"/>
              </a:spcAft>
              <a:buSzPts val="1680"/>
              <a:buNone/>
              <a:defRPr sz="2100">
                <a:solidFill>
                  <a:srgbClr val="3E5D08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с подписью">
  <p:cSld name="Цитата с подписью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 txBox="1"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body" idx="1"/>
          </p:nvPr>
        </p:nvSpPr>
        <p:spPr>
          <a:xfrm>
            <a:off x="1446212" y="34290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body" idx="2"/>
          </p:nvPr>
        </p:nvSpPr>
        <p:spPr>
          <a:xfrm>
            <a:off x="684213" y="4301067"/>
            <a:ext cx="8534400" cy="1684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3E5D08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19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9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9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карточки имени">
  <p:cSld name="Цитата карточки имени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1"/>
          <p:cNvSpPr txBox="1">
            <a:spLocks noGrp="1"/>
          </p:cNvSpPr>
          <p:nvPr>
            <p:ph type="body" idx="1"/>
          </p:nvPr>
        </p:nvSpPr>
        <p:spPr>
          <a:xfrm>
            <a:off x="684212" y="3928534"/>
            <a:ext cx="8534401" cy="104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61" name="Google Shape;161;p21"/>
          <p:cNvSpPr txBox="1">
            <a:spLocks noGrp="1"/>
          </p:cNvSpPr>
          <p:nvPr>
            <p:ph type="body" idx="2"/>
          </p:nvPr>
        </p:nvSpPr>
        <p:spPr>
          <a:xfrm>
            <a:off x="684211" y="4978400"/>
            <a:ext cx="8534401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E5D08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1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1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1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84212" y="4487862"/>
            <a:ext cx="8534400" cy="150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 rot="5400000">
            <a:off x="7427912" y="19431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 rot="5400000">
            <a:off x="1943100" y="-571500"/>
            <a:ext cx="5308600" cy="78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684212" y="4487862"/>
            <a:ext cx="8534400" cy="150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 rot="5400000">
            <a:off x="3144043" y="-1774032"/>
            <a:ext cx="3614737" cy="8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стина или ложь">
  <p:cSld name="Истина или ложь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684212" y="3928534"/>
            <a:ext cx="8534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2"/>
          </p:nvPr>
        </p:nvSpPr>
        <p:spPr>
          <a:xfrm>
            <a:off x="684211" y="4766732"/>
            <a:ext cx="8534401" cy="1227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E5D08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очка имени">
  <p:cSld name="Карточка имени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3E5D08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3E5D08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анорамная фотография с подписью">
  <p:cSld name="Панорамная фотография с подписью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684212" y="4487862"/>
            <a:ext cx="8534400" cy="150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>
            <a:spLocks noGrp="1"/>
          </p:cNvSpPr>
          <p:nvPr>
            <p:ph type="pic" idx="2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914402" y="3843867"/>
            <a:ext cx="830421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>
            <a:spLocks noGrp="1"/>
          </p:cNvSpPr>
          <p:nvPr>
            <p:ph type="pic" idx="2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4722812" y="2777066"/>
            <a:ext cx="6021388" cy="204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93F0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FE447"/>
            </a:gs>
            <a:gs pos="10000">
              <a:srgbClr val="AFE447"/>
            </a:gs>
            <a:gs pos="100000">
              <a:srgbClr val="AFE447"/>
            </a:gs>
          </a:gsLst>
          <a:lin ang="612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9207500" y="2963862"/>
            <a:ext cx="2981326" cy="3208337"/>
            <a:chOff x="9206969" y="2963333"/>
            <a:chExt cx="2981859" cy="3208867"/>
          </a:xfrm>
        </p:grpSpPr>
        <p:cxnSp>
          <p:nvCxnSpPr>
            <p:cNvPr id="7" name="Google Shape;7;p1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w="952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w="952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w="952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w="2857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w="2857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684212" y="4487862"/>
            <a:ext cx="8534400" cy="150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8534400" cy="3614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FE447"/>
            </a:gs>
            <a:gs pos="10000">
              <a:srgbClr val="AFE447"/>
            </a:gs>
            <a:gs pos="100000">
              <a:srgbClr val="AFE447"/>
            </a:gs>
          </a:gsLst>
          <a:lin ang="6120000" scaled="0"/>
        </a:gra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Google Shape;107;p16"/>
          <p:cNvCxnSpPr/>
          <p:nvPr/>
        </p:nvCxnSpPr>
        <p:spPr>
          <a:xfrm flipH="1">
            <a:off x="8228012" y="7937"/>
            <a:ext cx="3810000" cy="3810000"/>
          </a:xfrm>
          <a:prstGeom prst="straightConnector1">
            <a:avLst/>
          </a:prstGeom>
          <a:noFill/>
          <a:ln w="12700" cap="rnd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08" name="Google Shape;108;p16"/>
          <p:cNvCxnSpPr/>
          <p:nvPr/>
        </p:nvCxnSpPr>
        <p:spPr>
          <a:xfrm flipH="1">
            <a:off x="6108700" y="92075"/>
            <a:ext cx="6080125" cy="6080125"/>
          </a:xfrm>
          <a:prstGeom prst="straightConnector1">
            <a:avLst/>
          </a:prstGeom>
          <a:noFill/>
          <a:ln w="12700" cap="rnd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09" name="Google Shape;109;p16"/>
          <p:cNvCxnSpPr/>
          <p:nvPr/>
        </p:nvCxnSpPr>
        <p:spPr>
          <a:xfrm flipH="1">
            <a:off x="7235825" y="228600"/>
            <a:ext cx="4953000" cy="4953000"/>
          </a:xfrm>
          <a:prstGeom prst="straightConnector1">
            <a:avLst/>
          </a:prstGeom>
          <a:noFill/>
          <a:ln w="12700" cap="rnd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10" name="Google Shape;110;p16"/>
          <p:cNvCxnSpPr/>
          <p:nvPr/>
        </p:nvCxnSpPr>
        <p:spPr>
          <a:xfrm flipH="1">
            <a:off x="7335837" y="31750"/>
            <a:ext cx="4852987" cy="4852987"/>
          </a:xfrm>
          <a:prstGeom prst="straightConnector1">
            <a:avLst/>
          </a:prstGeom>
          <a:noFill/>
          <a:ln w="31750" cap="rnd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11" name="Google Shape;111;p16"/>
          <p:cNvCxnSpPr/>
          <p:nvPr/>
        </p:nvCxnSpPr>
        <p:spPr>
          <a:xfrm flipH="1">
            <a:off x="7845425" y="609600"/>
            <a:ext cx="4343400" cy="4343400"/>
          </a:xfrm>
          <a:prstGeom prst="straightConnector1">
            <a:avLst/>
          </a:prstGeom>
          <a:noFill/>
          <a:ln w="31750" cap="rnd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12" name="Google Shape;112;p16"/>
          <p:cNvSpPr txBox="1">
            <a:spLocks noGrp="1"/>
          </p:cNvSpPr>
          <p:nvPr>
            <p:ph type="title"/>
          </p:nvPr>
        </p:nvSpPr>
        <p:spPr>
          <a:xfrm>
            <a:off x="684212" y="4487862"/>
            <a:ext cx="8534400" cy="150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8534400" cy="3614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5" name="Google Shape;115;p16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FE447"/>
            </a:gs>
            <a:gs pos="10000">
              <a:srgbClr val="AFE447"/>
            </a:gs>
            <a:gs pos="100000">
              <a:srgbClr val="AFE447"/>
            </a:gs>
          </a:gsLst>
          <a:lin ang="6120000" scaled="0"/>
        </a:gra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18"/>
          <p:cNvGrpSpPr/>
          <p:nvPr/>
        </p:nvGrpSpPr>
        <p:grpSpPr>
          <a:xfrm>
            <a:off x="9207500" y="2963862"/>
            <a:ext cx="2981326" cy="3208337"/>
            <a:chOff x="9206969" y="2963333"/>
            <a:chExt cx="2981859" cy="3208867"/>
          </a:xfrm>
        </p:grpSpPr>
        <p:cxnSp>
          <p:nvCxnSpPr>
            <p:cNvPr id="125" name="Google Shape;125;p18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w="952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" name="Google Shape;126;p18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w="952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7" name="Google Shape;127;p18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w="952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8" name="Google Shape;128;p18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w="2857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9" name="Google Shape;129;p18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w="2857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130" name="Google Shape;130;p18"/>
          <p:cNvSpPr txBox="1"/>
          <p:nvPr/>
        </p:nvSpPr>
        <p:spPr>
          <a:xfrm>
            <a:off x="531812" y="812800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entury Gothic"/>
              <a:buNone/>
            </a:pPr>
            <a:r>
              <a:rPr lang="en-US" sz="80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31" name="Google Shape;131;p18"/>
          <p:cNvSpPr txBox="1"/>
          <p:nvPr/>
        </p:nvSpPr>
        <p:spPr>
          <a:xfrm>
            <a:off x="10285412" y="2768600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entury Gothic"/>
              <a:buNone/>
            </a:pPr>
            <a:r>
              <a:rPr lang="en-US" sz="80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title"/>
          </p:nvPr>
        </p:nvSpPr>
        <p:spPr>
          <a:xfrm>
            <a:off x="684212" y="4487862"/>
            <a:ext cx="8534400" cy="150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18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8534400" cy="3614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4" name="Google Shape;134;p18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5" name="Google Shape;135;p18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FE447"/>
            </a:gs>
            <a:gs pos="10000">
              <a:srgbClr val="AFE447"/>
            </a:gs>
            <a:gs pos="100000">
              <a:srgbClr val="AFE447"/>
            </a:gs>
          </a:gsLst>
          <a:lin ang="6120000" scaled="0"/>
        </a:gra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20"/>
          <p:cNvGrpSpPr/>
          <p:nvPr/>
        </p:nvGrpSpPr>
        <p:grpSpPr>
          <a:xfrm>
            <a:off x="9207500" y="2963862"/>
            <a:ext cx="2981326" cy="3208337"/>
            <a:chOff x="9206969" y="2963333"/>
            <a:chExt cx="2981859" cy="3208867"/>
          </a:xfrm>
        </p:grpSpPr>
        <p:cxnSp>
          <p:nvCxnSpPr>
            <p:cNvPr id="146" name="Google Shape;146;p20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w="952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47" name="Google Shape;147;p20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w="952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48" name="Google Shape;148;p20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w="952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49" name="Google Shape;149;p20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w="2857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50" name="Google Shape;150;p20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w="28575" cap="rnd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151" name="Google Shape;151;p20"/>
          <p:cNvSpPr txBox="1"/>
          <p:nvPr/>
        </p:nvSpPr>
        <p:spPr>
          <a:xfrm>
            <a:off x="531812" y="812800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entury Gothic"/>
              <a:buNone/>
            </a:pPr>
            <a:r>
              <a:rPr lang="en-US" sz="80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52" name="Google Shape;152;p20"/>
          <p:cNvSpPr txBox="1"/>
          <p:nvPr/>
        </p:nvSpPr>
        <p:spPr>
          <a:xfrm>
            <a:off x="10285412" y="2768600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entury Gothic"/>
              <a:buNone/>
            </a:pPr>
            <a:r>
              <a:rPr lang="en-US" sz="80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sp>
        <p:nvSpPr>
          <p:cNvPr id="153" name="Google Shape;153;p20"/>
          <p:cNvSpPr txBox="1">
            <a:spLocks noGrp="1"/>
          </p:cNvSpPr>
          <p:nvPr>
            <p:ph type="title"/>
          </p:nvPr>
        </p:nvSpPr>
        <p:spPr>
          <a:xfrm>
            <a:off x="684212" y="4487862"/>
            <a:ext cx="8534400" cy="150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0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8534400" cy="3614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E5D0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5" name="Google Shape;155;p20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6" name="Google Shape;156;p20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7" name="Google Shape;157;p20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  <a:defRPr sz="3200" b="0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1D9EB"/>
            </a:gs>
            <a:gs pos="8999">
              <a:srgbClr val="E1D9EB"/>
            </a:gs>
            <a:gs pos="100000">
              <a:srgbClr val="E1D9EB"/>
            </a:gs>
          </a:gsLst>
          <a:lin ang="6120000" scaled="0"/>
        </a:gra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08500" y="3151187"/>
            <a:ext cx="3244850" cy="324326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2"/>
          <p:cNvSpPr/>
          <p:nvPr/>
        </p:nvSpPr>
        <p:spPr>
          <a:xfrm>
            <a:off x="1740664" y="389388"/>
            <a:ext cx="8780443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96C"/>
              </a:buClr>
              <a:buSzPts val="5400"/>
              <a:buFont typeface="Century Gothic"/>
              <a:buNone/>
            </a:pPr>
            <a:r>
              <a:rPr lang="en-US" sz="5400" b="1" i="1" u="none" strike="noStrike" cap="none">
                <a:solidFill>
                  <a:srgbClr val="5139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"Информация,</a:t>
            </a:r>
            <a:endParaRPr sz="5400" b="1" i="0" u="none" strike="noStrike" cap="none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400"/>
              <a:buFont typeface="Century Gothic"/>
              <a:buNone/>
            </a:pPr>
            <a:r>
              <a:rPr lang="en-US" sz="5400" b="1" i="0" u="none" strike="noStrike" cap="none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её хранение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400"/>
              <a:buFont typeface="Century Gothic"/>
              <a:buNone/>
            </a:pPr>
            <a:r>
              <a:rPr lang="en-US" sz="5400" b="1" i="0" u="none" strike="noStrike" cap="none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и способы передачи"</a:t>
            </a:r>
            <a:endParaRPr sz="5400" b="1" i="0" u="none" strike="noStrike" cap="none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1"/>
          <p:cNvSpPr txBox="1"/>
          <p:nvPr/>
        </p:nvSpPr>
        <p:spPr>
          <a:xfrm>
            <a:off x="330200" y="519112"/>
            <a:ext cx="11325225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sng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Свойства информации: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</a:pPr>
            <a:endParaRPr sz="3600" b="1" i="1" u="sng">
              <a:solidFill>
                <a:srgbClr val="513A6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Достоверность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Объективность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Доступность</a:t>
            </a:r>
            <a:endParaRPr sz="36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Ценность (полезность)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Понятность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Краткость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Полнота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Своевременность (актуальность)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  <p:pic>
        <p:nvPicPr>
          <p:cNvPr id="241" name="Google Shape;241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62925" y="373062"/>
            <a:ext cx="2974975" cy="268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05737" y="2246312"/>
            <a:ext cx="3419475" cy="256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74137" y="4287837"/>
            <a:ext cx="2251075" cy="225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2"/>
          <p:cNvSpPr txBox="1"/>
          <p:nvPr/>
        </p:nvSpPr>
        <p:spPr>
          <a:xfrm>
            <a:off x="330200" y="519112"/>
            <a:ext cx="11325225" cy="1077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1" u="sng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Передача  и хранение  информации в древности:</a:t>
            </a:r>
            <a:endParaRPr sz="28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  <p:pic>
        <p:nvPicPr>
          <p:cNvPr id="249" name="Google Shape;24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1512" y="1436687"/>
            <a:ext cx="3944937" cy="1992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83225" y="1436687"/>
            <a:ext cx="2451100" cy="435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1512" y="3748087"/>
            <a:ext cx="4352925" cy="204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10587" y="3748087"/>
            <a:ext cx="3009900" cy="228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2"/>
          <p:cNvPicPr preferRelativeResize="0"/>
          <p:nvPr/>
        </p:nvPicPr>
        <p:blipFill rotWithShape="1">
          <a:blip r:embed="rId7">
            <a:alphaModFix/>
          </a:blip>
          <a:srcRect l="4377" t="3637" r="1936" b="10770"/>
          <a:stretch/>
        </p:blipFill>
        <p:spPr>
          <a:xfrm>
            <a:off x="8801100" y="1436687"/>
            <a:ext cx="2428875" cy="221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3"/>
          <p:cNvSpPr txBox="1"/>
          <p:nvPr/>
        </p:nvSpPr>
        <p:spPr>
          <a:xfrm>
            <a:off x="293687" y="539750"/>
            <a:ext cx="11325225" cy="3354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    </a:t>
            </a:r>
            <a:r>
              <a:rPr lang="en-US" sz="4400" b="1" i="1" u="sng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Передача информации:</a:t>
            </a:r>
            <a:endParaRPr/>
          </a:p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800"/>
              <a:buFont typeface="Century Gothic"/>
              <a:buAutoNum type="arabicPeriod"/>
            </a:pPr>
            <a:r>
              <a:rPr lang="en-US" sz="28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Костры – исторически первая световая сигнализация.</a:t>
            </a:r>
            <a:endParaRPr/>
          </a:p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800"/>
              <a:buFont typeface="Century Gothic"/>
              <a:buAutoNum type="arabicPeriod"/>
            </a:pPr>
            <a:r>
              <a:rPr lang="en-US" sz="28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Зеркальная сигнализация (натертые металлические пластины)</a:t>
            </a:r>
            <a:endParaRPr/>
          </a:p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800"/>
              <a:buFont typeface="Century Gothic"/>
              <a:buAutoNum type="arabicPeriod"/>
            </a:pPr>
            <a:r>
              <a:rPr lang="en-US" sz="28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Каменные сооружения (мегалиты)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endParaRPr sz="28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59" name="Google Shape;259;p33"/>
          <p:cNvPicPr preferRelativeResize="0"/>
          <p:nvPr/>
        </p:nvPicPr>
        <p:blipFill rotWithShape="1">
          <a:blip r:embed="rId3">
            <a:alphaModFix/>
          </a:blip>
          <a:srcRect l="13883" t="12577"/>
          <a:stretch/>
        </p:blipFill>
        <p:spPr>
          <a:xfrm>
            <a:off x="388937" y="3271837"/>
            <a:ext cx="3738562" cy="210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43925" y="3271837"/>
            <a:ext cx="3170237" cy="210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24387" y="3273425"/>
            <a:ext cx="3160712" cy="2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4"/>
          <p:cNvSpPr txBox="1"/>
          <p:nvPr/>
        </p:nvSpPr>
        <p:spPr>
          <a:xfrm>
            <a:off x="293687" y="539750"/>
            <a:ext cx="11325225" cy="5510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    </a:t>
            </a:r>
            <a:r>
              <a:rPr lang="en-US" sz="4400" b="1" i="1" u="sng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Передача информации: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Факельный телеграф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endParaRPr sz="28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«Говорящие» барабаны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endParaRPr sz="28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 Гомерический свист ( особый язык-свист на Канарских островах)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endParaRPr sz="28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7. Пешие гонцы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endParaRPr sz="28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8. «Конная» почта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67" name="Google Shape;26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6712" y="1309687"/>
            <a:ext cx="1770062" cy="1639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4"/>
          <p:cNvPicPr preferRelativeResize="0"/>
          <p:nvPr/>
        </p:nvPicPr>
        <p:blipFill rotWithShape="1">
          <a:blip r:embed="rId4">
            <a:alphaModFix/>
          </a:blip>
          <a:srcRect l="39178" r="7463" b="7089"/>
          <a:stretch/>
        </p:blipFill>
        <p:spPr>
          <a:xfrm>
            <a:off x="8943975" y="1382712"/>
            <a:ext cx="1836737" cy="1639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8100" y="3529012"/>
            <a:ext cx="1658937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70300" y="3529012"/>
            <a:ext cx="22860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97875" y="3513137"/>
            <a:ext cx="1871662" cy="261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5"/>
          <p:cNvSpPr txBox="1"/>
          <p:nvPr/>
        </p:nvSpPr>
        <p:spPr>
          <a:xfrm>
            <a:off x="363537" y="409575"/>
            <a:ext cx="11325225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                 </a:t>
            </a:r>
            <a:r>
              <a:rPr lang="en-US" sz="4400" b="1" i="1" u="sng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Голубиная почта:</a:t>
            </a:r>
            <a:endParaRPr/>
          </a:p>
        </p:txBody>
      </p:sp>
      <p:pic>
        <p:nvPicPr>
          <p:cNvPr id="277" name="Google Shape;27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73962" y="1420812"/>
            <a:ext cx="3998912" cy="205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34300" y="3946525"/>
            <a:ext cx="3838575" cy="2528887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5"/>
          <p:cNvSpPr txBox="1"/>
          <p:nvPr/>
        </p:nvSpPr>
        <p:spPr>
          <a:xfrm>
            <a:off x="363537" y="1354137"/>
            <a:ext cx="7573962" cy="471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своему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родному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летку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голуби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возвращаются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маниакальным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упорством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преодолевая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весьма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далёкие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расстояния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300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км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А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отдельные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хорошо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обученные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почтовые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голуби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способны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найти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свою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родину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расстоянии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более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тысячи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километров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 </a:t>
            </a:r>
            <a:b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Если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добавить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к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этому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отсутствие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преград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солидную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скорость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(в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среднем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60-70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км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/ч),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то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станет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понятно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что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в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определённых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ситуациях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когда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доставка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почты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была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особенно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затруднительна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голуби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становились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просто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незаменимыми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Передача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почтовых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сообщений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голубями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была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особенно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популярна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во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время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осад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городов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когда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редкому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смельчаку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удавалось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</a:pP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преодолеть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кольцо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вражеского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окружения</a:t>
            </a:r>
            <a:r>
              <a:rPr lang="en-US" sz="20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6"/>
          <p:cNvSpPr txBox="1"/>
          <p:nvPr/>
        </p:nvSpPr>
        <p:spPr>
          <a:xfrm>
            <a:off x="363537" y="409575"/>
            <a:ext cx="11325225" cy="200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</a:t>
            </a:r>
            <a:r>
              <a:rPr lang="en-US" sz="4400" b="1" i="1" u="sng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Способы передачи и получения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4400"/>
              <a:buFont typeface="Century Gothic"/>
              <a:buNone/>
            </a:pPr>
            <a:r>
              <a:rPr lang="en-US" sz="4400" b="1" i="1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</a:t>
            </a:r>
            <a:r>
              <a:rPr lang="en-US" sz="4400" b="1" i="1" u="sng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информации у животных</a:t>
            </a:r>
            <a:endParaRPr sz="44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  <p:pic>
        <p:nvPicPr>
          <p:cNvPr id="285" name="Google Shape;28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887" y="2714625"/>
            <a:ext cx="4652962" cy="2617787"/>
          </a:xfrm>
          <a:prstGeom prst="rect">
            <a:avLst/>
          </a:prstGeom>
          <a:noFill/>
          <a:ln w="12700" cap="flat" cmpd="sng">
            <a:solidFill>
              <a:srgbClr val="362648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86" name="Google Shape;286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40475" y="2714625"/>
            <a:ext cx="4654550" cy="2617787"/>
          </a:xfrm>
          <a:prstGeom prst="rect">
            <a:avLst/>
          </a:prstGeom>
          <a:noFill/>
          <a:ln w="12700" cap="flat" cmpd="sng">
            <a:solidFill>
              <a:srgbClr val="362648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7"/>
          <p:cNvSpPr txBox="1"/>
          <p:nvPr/>
        </p:nvSpPr>
        <p:spPr>
          <a:xfrm>
            <a:off x="363537" y="409575"/>
            <a:ext cx="11325225" cy="692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                           </a:t>
            </a:r>
            <a:r>
              <a:rPr lang="en-US" sz="4400" b="1" i="1" u="sng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Танец пчёл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03A"/>
              </a:buClr>
              <a:buSzPts val="3200"/>
              <a:buFont typeface="Century Gothic"/>
              <a:buNone/>
            </a:pPr>
            <a:r>
              <a:rPr lang="en-US" sz="3200" b="0" i="0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 1950-х годах этолог </a:t>
            </a:r>
            <a:r>
              <a:rPr lang="en-US" sz="3200" b="1" i="0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Карл фон Фриш </a:t>
            </a:r>
            <a:r>
              <a:rPr lang="en-US" sz="3200" b="0" i="0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открыл явление, которое ошибочно определили как </a:t>
            </a:r>
            <a:r>
              <a:rPr lang="en-US" sz="3200" b="1" i="1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«язык пчел». </a:t>
            </a:r>
            <a:r>
              <a:rPr lang="en-US" sz="3200" b="0" i="0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Проведя серию сложных экспериментов, фон Фриш установил, что пчелы, разыскивающие нектар, передают своему рою информацию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03A"/>
              </a:buClr>
              <a:buSzPts val="3200"/>
              <a:buFont typeface="Century Gothic"/>
              <a:buNone/>
            </a:pPr>
            <a:r>
              <a:rPr lang="en-US" sz="3200" b="0" i="0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 местоположении новых источников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03A"/>
              </a:buClr>
              <a:buSzPts val="3200"/>
              <a:buFont typeface="Century Gothic"/>
              <a:buNone/>
            </a:pPr>
            <a:r>
              <a:rPr lang="en-US" sz="3200" b="0" i="0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нектара при помощи так называемого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03A"/>
              </a:buClr>
              <a:buSzPts val="3200"/>
              <a:buFont typeface="Century Gothic"/>
              <a:buNone/>
            </a:pPr>
            <a:r>
              <a:rPr lang="en-US" sz="3200" b="1" i="1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«танца вразвалку»</a:t>
            </a:r>
            <a:r>
              <a:rPr lang="en-US" sz="3200" b="0" i="0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- двигаясь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03A"/>
              </a:buClr>
              <a:buSzPts val="3200"/>
              <a:buFont typeface="Century Gothic"/>
              <a:buNone/>
            </a:pPr>
            <a:r>
              <a:rPr lang="en-US" sz="3200" b="1" i="1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«восьмеркой» </a:t>
            </a:r>
            <a:r>
              <a:rPr lang="en-US" sz="3200" b="0" i="0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 вертикальной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03A"/>
              </a:buClr>
              <a:buSzPts val="3200"/>
              <a:buFont typeface="Century Gothic"/>
              <a:buNone/>
            </a:pPr>
            <a:r>
              <a:rPr lang="en-US" sz="3200" b="0" i="0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поверхности сот.</a:t>
            </a:r>
            <a:r>
              <a:rPr lang="en-US" sz="2800" b="0" i="0" u="none">
                <a:solidFill>
                  <a:srgbClr val="1230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</a:t>
            </a:r>
            <a:endParaRPr sz="2800" b="1" i="1" u="sng">
              <a:solidFill>
                <a:srgbClr val="1230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Gothic"/>
              <a:buNone/>
            </a:pPr>
            <a:endParaRPr sz="44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  <p:pic>
        <p:nvPicPr>
          <p:cNvPr id="292" name="Google Shape;292;p37"/>
          <p:cNvPicPr preferRelativeResize="0"/>
          <p:nvPr/>
        </p:nvPicPr>
        <p:blipFill rotWithShape="1">
          <a:blip r:embed="rId3">
            <a:alphaModFix/>
          </a:blip>
          <a:srcRect l="15732" t="-3773" r="20266" b="22406"/>
          <a:stretch/>
        </p:blipFill>
        <p:spPr>
          <a:xfrm>
            <a:off x="8632825" y="3019425"/>
            <a:ext cx="2949575" cy="321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8"/>
          <p:cNvSpPr txBox="1"/>
          <p:nvPr/>
        </p:nvSpPr>
        <p:spPr>
          <a:xfrm>
            <a:off x="590550" y="0"/>
            <a:ext cx="1132522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 dirty="0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                  </a:t>
            </a:r>
            <a:r>
              <a:rPr lang="en-US" sz="4400" b="1" i="1" u="sng" dirty="0" err="1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Бурый</a:t>
            </a:r>
            <a:r>
              <a:rPr lang="en-US" sz="4400" b="1" i="1" u="sng" dirty="0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400" b="1" i="1" u="sng" dirty="0" err="1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медведь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</a:pP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Медведи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наносят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деревья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метки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царапают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кору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когтями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или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зубами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трутся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спиной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о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стволы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оставляя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них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клочья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шерсти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  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животное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таким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образом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помечает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свой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участок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 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то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район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где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оно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чувствует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себя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хозяином</a:t>
            </a:r>
            <a:r>
              <a:rPr lang="en-US" sz="3600" b="1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3600" b="1" i="1" u="sng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rPr lang="en-US" sz="1800" b="0" i="0" u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1800" b="0" i="0" u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  <p:pic>
        <p:nvPicPr>
          <p:cNvPr id="298" name="Google Shape;298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4600" y="4032250"/>
            <a:ext cx="4392612" cy="247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8"/>
          <p:cNvPicPr preferRelativeResize="0"/>
          <p:nvPr/>
        </p:nvPicPr>
        <p:blipFill rotWithShape="1">
          <a:blip r:embed="rId4">
            <a:alphaModFix/>
          </a:blip>
          <a:srcRect l="26342" t="22149" r="18913"/>
          <a:stretch/>
        </p:blipFill>
        <p:spPr>
          <a:xfrm>
            <a:off x="7080250" y="4032250"/>
            <a:ext cx="2873375" cy="247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9"/>
          <p:cNvSpPr txBox="1"/>
          <p:nvPr/>
        </p:nvSpPr>
        <p:spPr>
          <a:xfrm>
            <a:off x="363537" y="409575"/>
            <a:ext cx="11325225" cy="612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 dirty="0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     </a:t>
            </a:r>
            <a:r>
              <a:rPr lang="en-US" sz="4400" b="1" i="1" u="sng" dirty="0" err="1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Эхолокация</a:t>
            </a:r>
            <a:r>
              <a:rPr lang="en-US" sz="4400" b="1" i="1" u="sng" dirty="0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4400" b="1" i="1" u="sng" dirty="0" err="1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животных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endParaRPr sz="2800" b="1" i="0" u="none">
              <a:solidFill>
                <a:srgbClr val="1230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03A"/>
              </a:buClr>
              <a:buSzPts val="2800"/>
              <a:buFont typeface="Century Gothic"/>
              <a:buNone/>
            </a:pPr>
            <a:r>
              <a:rPr lang="en-US" sz="2800" b="1" i="0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Летучие</a:t>
            </a:r>
            <a:r>
              <a:rPr lang="en-US" sz="2800" b="1" i="0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мыши</a:t>
            </a:r>
            <a:r>
              <a:rPr lang="en-US" sz="2800" b="1" i="0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и </a:t>
            </a:r>
            <a:r>
              <a:rPr lang="en-US" sz="2800" b="1" i="0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дельфины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получают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информацию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о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препятствиях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своём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пути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о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размерах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приближающегося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объекта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помощью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ультразвука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Животные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излучают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ультразвук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принимают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отраженные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звуковые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сигналы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Таким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способом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они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ориентируются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в </a:t>
            </a:r>
            <a:r>
              <a:rPr lang="en-US" sz="2800" b="0" i="1" u="none" dirty="0" err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пространстве</a:t>
            </a:r>
            <a:r>
              <a:rPr lang="en-US" sz="2800" b="0" i="1" u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endParaRPr sz="3200" b="0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0" i="0" u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1800" b="0" i="0" u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  <p:pic>
        <p:nvPicPr>
          <p:cNvPr id="305" name="Google Shape;305;p39"/>
          <p:cNvPicPr preferRelativeResize="0"/>
          <p:nvPr/>
        </p:nvPicPr>
        <p:blipFill rotWithShape="1">
          <a:blip r:embed="rId3">
            <a:alphaModFix/>
          </a:blip>
          <a:srcRect t="381" b="36253"/>
          <a:stretch/>
        </p:blipFill>
        <p:spPr>
          <a:xfrm>
            <a:off x="6429375" y="3055937"/>
            <a:ext cx="5441950" cy="340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8025" y="220662"/>
            <a:ext cx="3228975" cy="2033587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3"/>
          <p:cNvSpPr txBox="1"/>
          <p:nvPr/>
        </p:nvSpPr>
        <p:spPr>
          <a:xfrm>
            <a:off x="652462" y="563562"/>
            <a:ext cx="7831137" cy="569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 strike="noStrike" cap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Всемирный день информации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 strike="noStrike" cap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  </a:t>
            </a:r>
            <a:r>
              <a:rPr lang="en-US" sz="24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(World Information Day),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400"/>
              <a:buFont typeface="Century Gothic"/>
              <a:buNone/>
            </a:pPr>
            <a:r>
              <a:rPr lang="en-US" sz="2400" b="1" i="0" u="none" strike="noStrike" cap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проводится ежегодно с </a:t>
            </a:r>
            <a:r>
              <a:rPr lang="en-US" sz="2800" b="1" i="0" u="none" strike="noStrike" cap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1994</a:t>
            </a:r>
            <a:r>
              <a:rPr lang="en-US" sz="2400" b="1" i="0" u="none" strike="noStrike" cap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года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400"/>
              <a:buFont typeface="Century Gothic"/>
              <a:buNone/>
            </a:pPr>
            <a:r>
              <a:rPr lang="en-US" sz="2400" b="1" i="0" u="none" strike="noStrike" cap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 инициативе Международной академии информатизации (МАИ), имеющей генеральный консультативный статус в Экономическом и Социальном советах ООН, и Всемирного информациологического парламента (ВИП).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400"/>
              <a:buFont typeface="Century Gothic"/>
              <a:buNone/>
            </a:pPr>
            <a:r>
              <a:rPr lang="en-US" sz="2400" b="1" i="0" u="none" strike="noStrike" cap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400"/>
              <a:buFont typeface="Century Gothic"/>
              <a:buNone/>
            </a:pPr>
            <a:r>
              <a:rPr lang="en-US" sz="2400" b="1" i="0" u="none" strike="noStrike" cap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В этот день в </a:t>
            </a:r>
            <a:r>
              <a:rPr lang="en-US" sz="2800" b="1" i="0" u="none" strike="noStrike" cap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1992 </a:t>
            </a:r>
            <a:r>
              <a:rPr lang="en-US" sz="2400" b="1" i="0" u="none" strike="noStrike" cap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году состоялся первый Международный форум информатизации.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400"/>
              <a:buFont typeface="Century Gothic"/>
              <a:buNone/>
            </a:pPr>
            <a:r>
              <a:rPr lang="en-US" sz="2400" b="1" i="0" u="none" strike="noStrike" cap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400"/>
              <a:buFont typeface="Century Gothic"/>
              <a:buNone/>
            </a:pPr>
            <a:r>
              <a:rPr lang="en-US" sz="2400" b="1" i="0" u="none" strike="noStrike" cap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-US" sz="24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4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/>
          <p:nvPr/>
        </p:nvSpPr>
        <p:spPr>
          <a:xfrm>
            <a:off x="311150" y="598487"/>
            <a:ext cx="8634412" cy="1570037"/>
          </a:xfrm>
          <a:prstGeom prst="rect">
            <a:avLst/>
          </a:prstGeom>
          <a:solidFill>
            <a:srgbClr val="D5F4A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2D1D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rgbClr val="722D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ИНФОРМАЦИЯ</a:t>
            </a: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1" u="none" strike="noStrike" cap="none">
                <a:solidFill>
                  <a:srgbClr val="293F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 латинского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Times New Roman"/>
              <a:buNone/>
            </a:pPr>
            <a:r>
              <a:rPr lang="en-US" sz="3200" b="0" i="1" u="none" strike="noStrike" cap="none">
                <a:solidFill>
                  <a:srgbClr val="293F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слова </a:t>
            </a:r>
            <a:r>
              <a:rPr lang="en-US" sz="3200" b="1" i="1" u="none" strike="noStrike" cap="none">
                <a:solidFill>
                  <a:srgbClr val="293F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«information», </a:t>
            </a:r>
            <a:r>
              <a:rPr lang="en-US" sz="3200" b="0" i="1" u="none" strike="noStrike" cap="none">
                <a:solidFill>
                  <a:srgbClr val="293F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означает сведения,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Times New Roman"/>
              <a:buNone/>
            </a:pPr>
            <a:r>
              <a:rPr lang="en-US" sz="3200" b="0" i="1" u="none" strike="noStrike" cap="none">
                <a:solidFill>
                  <a:srgbClr val="293F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разъяснения, изложение.</a:t>
            </a:r>
            <a:endParaRPr/>
          </a:p>
        </p:txBody>
      </p:sp>
      <p:sp>
        <p:nvSpPr>
          <p:cNvPr id="182" name="Google Shape;182;p24"/>
          <p:cNvSpPr txBox="1"/>
          <p:nvPr/>
        </p:nvSpPr>
        <p:spPr>
          <a:xfrm>
            <a:off x="311150" y="2711450"/>
            <a:ext cx="11006137" cy="354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2D1D"/>
              </a:buClr>
              <a:buSzPts val="3200"/>
              <a:buFont typeface="Century Gothic"/>
              <a:buNone/>
            </a:pPr>
            <a:r>
              <a:rPr lang="en-US" sz="3200" b="1" i="0" u="none" strike="noStrike" cap="none">
                <a:solidFill>
                  <a:srgbClr val="722D1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Информация</a:t>
            </a:r>
            <a:r>
              <a:rPr lang="en-US" sz="2000" b="0" i="1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</a:t>
            </a:r>
            <a:r>
              <a:rPr lang="en-US" sz="3200" b="0" i="1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сведения об объектах и явлениях окружающей среды,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</a:pPr>
            <a:r>
              <a:rPr lang="en-US" sz="3200" b="0" i="1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их параметрах, свойствах и состоянии, которые воспринимают информационные системы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</a:pPr>
            <a:r>
              <a:rPr lang="en-US" sz="3200" b="0" i="1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(живые организмы, управляющие машины и др.)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Century Gothic"/>
              <a:buNone/>
            </a:pPr>
            <a:r>
              <a:rPr lang="en-US" sz="3200" b="0" i="1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в процессе жизнедеятельности и работы.</a:t>
            </a:r>
            <a:br>
              <a:rPr lang="en-US" sz="3200" b="0" i="1" u="none" strike="noStrike" cap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/>
          <p:nvPr/>
        </p:nvSpPr>
        <p:spPr>
          <a:xfrm>
            <a:off x="-176212" y="385762"/>
            <a:ext cx="12746037" cy="206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2D1D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rgbClr val="722D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ИНФОРМАЦИЯ</a:t>
            </a: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293F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en-US" sz="3200" b="1" i="1" u="none" strike="noStrike" cap="none">
                <a:solidFill>
                  <a:srgbClr val="293F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это сведения,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Times New Roman"/>
              <a:buNone/>
            </a:pPr>
            <a:r>
              <a:rPr lang="en-US" sz="3200" b="1" i="1" u="none" strike="noStrike" cap="none">
                <a:solidFill>
                  <a:srgbClr val="293F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знания, которые мы получаем из книг,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Times New Roman"/>
              <a:buNone/>
            </a:pPr>
            <a:r>
              <a:rPr lang="en-US" sz="3200" b="1" i="1" u="none" strike="noStrike" cap="none">
                <a:solidFill>
                  <a:srgbClr val="293F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газет, радио, телевидения, интернета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200"/>
              <a:buFont typeface="Times New Roman"/>
              <a:buNone/>
            </a:pPr>
            <a:r>
              <a:rPr lang="en-US" sz="3200" b="1" i="1" u="none" strike="noStrike" cap="none">
                <a:solidFill>
                  <a:srgbClr val="293F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от окружающих нас людей.</a:t>
            </a:r>
            <a:endParaRPr/>
          </a:p>
        </p:txBody>
      </p:sp>
      <p:sp>
        <p:nvSpPr>
          <p:cNvPr id="188" name="Google Shape;188;p25"/>
          <p:cNvSpPr/>
          <p:nvPr/>
        </p:nvSpPr>
        <p:spPr>
          <a:xfrm>
            <a:off x="873125" y="1138237"/>
            <a:ext cx="484187" cy="977900"/>
          </a:xfrm>
          <a:prstGeom prst="downArrow">
            <a:avLst>
              <a:gd name="adj1" fmla="val 16250"/>
              <a:gd name="adj2" fmla="val 50000"/>
            </a:avLst>
          </a:prstGeom>
          <a:solidFill>
            <a:schemeClr val="accent1"/>
          </a:solidFill>
          <a:ln w="15875" cap="rnd" cmpd="sng">
            <a:solidFill>
              <a:srgbClr val="2B3B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9" name="Google Shape;189;p25"/>
          <p:cNvSpPr/>
          <p:nvPr/>
        </p:nvSpPr>
        <p:spPr>
          <a:xfrm>
            <a:off x="3017837" y="2644775"/>
            <a:ext cx="484187" cy="977900"/>
          </a:xfrm>
          <a:prstGeom prst="downArrow">
            <a:avLst>
              <a:gd name="adj1" fmla="val 16250"/>
              <a:gd name="adj2" fmla="val 50000"/>
            </a:avLst>
          </a:prstGeom>
          <a:solidFill>
            <a:schemeClr val="accent1"/>
          </a:solidFill>
          <a:ln w="15875" cap="rnd" cmpd="sng">
            <a:solidFill>
              <a:srgbClr val="2B3B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0" name="Google Shape;190;p25"/>
          <p:cNvSpPr/>
          <p:nvPr/>
        </p:nvSpPr>
        <p:spPr>
          <a:xfrm>
            <a:off x="5684837" y="2644775"/>
            <a:ext cx="484187" cy="977900"/>
          </a:xfrm>
          <a:prstGeom prst="downArrow">
            <a:avLst>
              <a:gd name="adj1" fmla="val 16250"/>
              <a:gd name="adj2" fmla="val 50000"/>
            </a:avLst>
          </a:prstGeom>
          <a:solidFill>
            <a:schemeClr val="accent1"/>
          </a:solidFill>
          <a:ln w="15875" cap="rnd" cmpd="sng">
            <a:solidFill>
              <a:srgbClr val="2B3B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1" name="Google Shape;191;p25"/>
          <p:cNvSpPr/>
          <p:nvPr/>
        </p:nvSpPr>
        <p:spPr>
          <a:xfrm>
            <a:off x="8205787" y="2644775"/>
            <a:ext cx="484187" cy="977900"/>
          </a:xfrm>
          <a:prstGeom prst="downArrow">
            <a:avLst>
              <a:gd name="adj1" fmla="val 16250"/>
              <a:gd name="adj2" fmla="val 50000"/>
            </a:avLst>
          </a:prstGeom>
          <a:solidFill>
            <a:schemeClr val="accent1"/>
          </a:solidFill>
          <a:ln w="15875" cap="rnd" cmpd="sng">
            <a:solidFill>
              <a:srgbClr val="2B3B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2" name="Google Shape;192;p25"/>
          <p:cNvSpPr/>
          <p:nvPr/>
        </p:nvSpPr>
        <p:spPr>
          <a:xfrm>
            <a:off x="10871200" y="1138237"/>
            <a:ext cx="485775" cy="977900"/>
          </a:xfrm>
          <a:prstGeom prst="downArrow">
            <a:avLst>
              <a:gd name="adj1" fmla="val 16250"/>
              <a:gd name="adj2" fmla="val 50000"/>
            </a:avLst>
          </a:prstGeom>
          <a:solidFill>
            <a:schemeClr val="accent1"/>
          </a:solidFill>
          <a:ln w="15875" cap="rnd" cmpd="sng">
            <a:solidFill>
              <a:srgbClr val="2B3B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3" name="Google Shape;19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5" y="2200275"/>
            <a:ext cx="2155825" cy="133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8387" y="3665537"/>
            <a:ext cx="2382837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40612" y="3633787"/>
            <a:ext cx="2500312" cy="140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7175" y="3656012"/>
            <a:ext cx="2155825" cy="121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17787" y="3671887"/>
            <a:ext cx="1952625" cy="137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5"/>
          <p:cNvPicPr preferRelativeResize="0"/>
          <p:nvPr/>
        </p:nvPicPr>
        <p:blipFill rotWithShape="1">
          <a:blip r:embed="rId8">
            <a:alphaModFix/>
          </a:blip>
          <a:srcRect l="38606" t="28715" b="-1"/>
          <a:stretch/>
        </p:blipFill>
        <p:spPr>
          <a:xfrm>
            <a:off x="2617787" y="5156200"/>
            <a:ext cx="1952625" cy="1157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878387" y="5156200"/>
            <a:ext cx="2397125" cy="149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440612" y="5156200"/>
            <a:ext cx="2500312" cy="149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36537" y="4987925"/>
            <a:ext cx="2176462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5"/>
          <p:cNvPicPr preferRelativeResize="0"/>
          <p:nvPr/>
        </p:nvPicPr>
        <p:blipFill rotWithShape="1">
          <a:blip r:embed="rId12">
            <a:alphaModFix/>
          </a:blip>
          <a:srcRect l="12353" t="15676" r="9212"/>
          <a:stretch/>
        </p:blipFill>
        <p:spPr>
          <a:xfrm>
            <a:off x="10029825" y="3830637"/>
            <a:ext cx="2105025" cy="1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5"/>
          <p:cNvPicPr preferRelativeResize="0"/>
          <p:nvPr/>
        </p:nvPicPr>
        <p:blipFill rotWithShape="1">
          <a:blip r:embed="rId13">
            <a:alphaModFix/>
          </a:blip>
          <a:srcRect l="12344" r="8618" b="28674"/>
          <a:stretch/>
        </p:blipFill>
        <p:spPr>
          <a:xfrm>
            <a:off x="9413875" y="2227262"/>
            <a:ext cx="2590800" cy="155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6"/>
          <p:cNvSpPr txBox="1"/>
          <p:nvPr/>
        </p:nvSpPr>
        <p:spPr>
          <a:xfrm>
            <a:off x="1236662" y="573087"/>
            <a:ext cx="9218612" cy="655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</a:t>
            </a:r>
            <a:r>
              <a:rPr lang="en-US" sz="3600" b="1" i="1" u="sng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Источники информации: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</a:pPr>
            <a:endParaRPr sz="3600" b="1" i="1" u="sng">
              <a:solidFill>
                <a:srgbClr val="513A6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Печатные издания (книги,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Century Gothic"/>
              <a:buNone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журналы, газеты, брошюры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Century Gothic"/>
              <a:buNone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и т. п.)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Теле- и радиопередачи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Письменное или устное сообщение конкретного лица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Компьютерный файл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Адрес в интернете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r>
              <a:rPr lang="en-US" sz="2400" b="1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400" b="1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  <p:pic>
        <p:nvPicPr>
          <p:cNvPr id="209" name="Google Shape;209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1187" y="573087"/>
            <a:ext cx="3248025" cy="2274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7"/>
          <p:cNvSpPr txBox="1"/>
          <p:nvPr/>
        </p:nvSpPr>
        <p:spPr>
          <a:xfrm>
            <a:off x="652462" y="563562"/>
            <a:ext cx="7831137" cy="520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Информационные ресурсы: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endParaRPr sz="2800" b="1" i="0" u="none">
              <a:solidFill>
                <a:srgbClr val="513A6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400"/>
              <a:buFont typeface="Arial"/>
              <a:buChar char="•"/>
            </a:pPr>
            <a:r>
              <a:rPr lang="en-US" sz="24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БИБЛИОТЕКИ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endParaRPr sz="24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400"/>
              <a:buFont typeface="Arial"/>
              <a:buChar char="•"/>
            </a:pPr>
            <a:r>
              <a:rPr lang="en-US" sz="24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АРХИВЫ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endParaRPr sz="24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400"/>
              <a:buFont typeface="Arial"/>
              <a:buChar char="•"/>
            </a:pPr>
            <a:r>
              <a:rPr lang="en-US" sz="24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ФОНДЫ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endParaRPr sz="24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400"/>
              <a:buFont typeface="Arial"/>
              <a:buChar char="•"/>
            </a:pPr>
            <a:r>
              <a:rPr lang="en-US" sz="24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БАНК ДАННЫХ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endParaRPr sz="2400" b="1" i="0" u="none">
              <a:solidFill>
                <a:srgbClr val="18513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2400"/>
              <a:buFont typeface="Arial"/>
              <a:buChar char="•"/>
            </a:pPr>
            <a:r>
              <a:rPr lang="en-US" sz="24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ИНТЕРНЕТ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r>
              <a:rPr lang="en-US" sz="2400" b="1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400" b="1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  <p:pic>
        <p:nvPicPr>
          <p:cNvPr id="215" name="Google Shape;21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6662" y="1352550"/>
            <a:ext cx="3232150" cy="4310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7"/>
          <p:cNvPicPr preferRelativeResize="0"/>
          <p:nvPr/>
        </p:nvPicPr>
        <p:blipFill rotWithShape="1">
          <a:blip r:embed="rId4">
            <a:alphaModFix/>
          </a:blip>
          <a:srcRect l="12186" r="12295"/>
          <a:stretch/>
        </p:blipFill>
        <p:spPr>
          <a:xfrm>
            <a:off x="7389812" y="1055687"/>
            <a:ext cx="3878262" cy="293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89812" y="4178300"/>
            <a:ext cx="3878262" cy="218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8"/>
          <p:cNvSpPr txBox="1"/>
          <p:nvPr/>
        </p:nvSpPr>
        <p:spPr>
          <a:xfrm>
            <a:off x="517525" y="541337"/>
            <a:ext cx="9217025" cy="489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</a:t>
            </a:r>
            <a:r>
              <a:rPr lang="en-US" sz="3600" b="1" i="1" u="sng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Способы восприятия информации: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</a:pPr>
            <a:endParaRPr sz="3600" b="1" i="1" u="sng">
              <a:solidFill>
                <a:srgbClr val="513A6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Зрительная (визуальная)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Слуховая (аудиальная)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Осязательная (тактильная)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Обонятельная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F06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293F0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Вкусовая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r>
              <a:rPr lang="en-US" sz="2400" b="1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400" b="1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  <p:pic>
        <p:nvPicPr>
          <p:cNvPr id="223" name="Google Shape;223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50137" y="1435100"/>
            <a:ext cx="4216400" cy="42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0837" y="276225"/>
            <a:ext cx="8921750" cy="5948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0"/>
          <p:cNvSpPr txBox="1"/>
          <p:nvPr/>
        </p:nvSpPr>
        <p:spPr>
          <a:xfrm>
            <a:off x="461962" y="573087"/>
            <a:ext cx="8229600" cy="600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3A6C"/>
              </a:buClr>
              <a:buSzPts val="2800"/>
              <a:buFont typeface="Century Gothic"/>
              <a:buNone/>
            </a:pPr>
            <a:r>
              <a:rPr lang="en-US" sz="2800" b="1" i="0" u="none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u="sng">
                <a:solidFill>
                  <a:srgbClr val="513A6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Информационная грамотность: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</a:pPr>
            <a:endParaRPr sz="3600" b="1" i="1" u="sng">
              <a:solidFill>
                <a:srgbClr val="513A6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Умение формулировать информационную потребность (запрос)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Умение запрашивать, искать, отбирать, оценивать</a:t>
            </a:r>
            <a:endParaRPr/>
          </a:p>
          <a:p>
            <a:pPr marL="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13A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rgbClr val="18513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Умение интерпретировать информацию (делать выводы)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r>
              <a:rPr lang="en-US" sz="2400" b="1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400" b="1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1800" b="0" i="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  <p:pic>
        <p:nvPicPr>
          <p:cNvPr id="234" name="Google Shape;234;p30"/>
          <p:cNvPicPr preferRelativeResize="0"/>
          <p:nvPr/>
        </p:nvPicPr>
        <p:blipFill rotWithShape="1">
          <a:blip r:embed="rId3">
            <a:alphaModFix/>
          </a:blip>
          <a:srcRect b="5558"/>
          <a:stretch/>
        </p:blipFill>
        <p:spPr>
          <a:xfrm>
            <a:off x="8537575" y="701675"/>
            <a:ext cx="3271837" cy="2316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37575" y="3451225"/>
            <a:ext cx="3271837" cy="247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rgbClr val="000000"/>
      </a:dk1>
      <a:lt1>
        <a:srgbClr val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ектор">
  <a:themeElements>
    <a:clrScheme name="Сектор">
      <a:dk1>
        <a:srgbClr val="000000"/>
      </a:dk1>
      <a:lt1>
        <a:srgbClr val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Сектор">
  <a:themeElements>
    <a:clrScheme name="Сектор">
      <a:dk1>
        <a:srgbClr val="000000"/>
      </a:dk1>
      <a:lt1>
        <a:srgbClr val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Сектор">
  <a:themeElements>
    <a:clrScheme name="Сектор">
      <a:dk1>
        <a:srgbClr val="000000"/>
      </a:dk1>
      <a:lt1>
        <a:srgbClr val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473</Words>
  <PresentationFormat>Произвольный</PresentationFormat>
  <Paragraphs>129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Сектор</vt:lpstr>
      <vt:lpstr>1_Сектор</vt:lpstr>
      <vt:lpstr>2_Сектор</vt:lpstr>
      <vt:lpstr>3_Сектор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*</cp:lastModifiedBy>
  <cp:revision>1</cp:revision>
  <dcterms:modified xsi:type="dcterms:W3CDTF">2025-11-20T15:45:50Z</dcterms:modified>
</cp:coreProperties>
</file>